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68">
  <p:sldMasterIdLst>
    <p:sldMasterId id="2147483694" r:id="rId1"/>
  </p:sldMasterIdLst>
  <p:sldIdLst>
    <p:sldId id="256" r:id="rId2"/>
    <p:sldId id="257" r:id="rId3"/>
    <p:sldId id="258" r:id="rId4"/>
    <p:sldId id="340" r:id="rId5"/>
    <p:sldId id="259" r:id="rId6"/>
    <p:sldId id="341"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6" r:id="rId23"/>
    <p:sldId id="275"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5" r:id="rId43"/>
    <p:sldId id="296" r:id="rId44"/>
    <p:sldId id="297" r:id="rId45"/>
    <p:sldId id="298" r:id="rId46"/>
    <p:sldId id="299" r:id="rId47"/>
    <p:sldId id="300" r:id="rId48"/>
    <p:sldId id="301" r:id="rId49"/>
    <p:sldId id="302" r:id="rId50"/>
    <p:sldId id="303" r:id="rId51"/>
    <p:sldId id="304" r:id="rId52"/>
    <p:sldId id="305" r:id="rId53"/>
    <p:sldId id="306" r:id="rId54"/>
    <p:sldId id="307" r:id="rId55"/>
    <p:sldId id="308" r:id="rId56"/>
    <p:sldId id="309" r:id="rId57"/>
    <p:sldId id="310" r:id="rId58"/>
    <p:sldId id="311" r:id="rId59"/>
    <p:sldId id="312" r:id="rId60"/>
    <p:sldId id="313" r:id="rId61"/>
    <p:sldId id="314" r:id="rId62"/>
    <p:sldId id="315" r:id="rId63"/>
    <p:sldId id="316" r:id="rId64"/>
    <p:sldId id="317" r:id="rId65"/>
    <p:sldId id="318" r:id="rId66"/>
    <p:sldId id="319" r:id="rId67"/>
    <p:sldId id="320" r:id="rId68"/>
    <p:sldId id="321" r:id="rId69"/>
    <p:sldId id="322" r:id="rId70"/>
    <p:sldId id="323" r:id="rId71"/>
    <p:sldId id="324" r:id="rId72"/>
    <p:sldId id="325" r:id="rId73"/>
    <p:sldId id="342" r:id="rId74"/>
    <p:sldId id="326" r:id="rId75"/>
    <p:sldId id="327" r:id="rId76"/>
    <p:sldId id="328" r:id="rId77"/>
    <p:sldId id="329" r:id="rId78"/>
    <p:sldId id="330" r:id="rId79"/>
    <p:sldId id="331" r:id="rId80"/>
    <p:sldId id="332" r:id="rId81"/>
    <p:sldId id="333" r:id="rId82"/>
    <p:sldId id="334" r:id="rId83"/>
    <p:sldId id="335" r:id="rId84"/>
    <p:sldId id="336" r:id="rId85"/>
    <p:sldId id="337" r:id="rId86"/>
    <p:sldId id="338" r:id="rId87"/>
    <p:sldId id="339" r:id="rId8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79" d="100"/>
          <a:sy n="79" d="100"/>
        </p:scale>
        <p:origin x="1562" y="43"/>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presProps" Target="pres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viewProps" Target="viewProps.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ableStyles" Target="tableStyle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8466" y="-8468"/>
            <a:ext cx="9171316" cy="6874935"/>
            <a:chOff x="-8466" y="-8468"/>
            <a:chExt cx="9171316" cy="6874935"/>
          </a:xfrm>
        </p:grpSpPr>
        <p:cxnSp>
          <p:nvCxnSpPr>
            <p:cNvPr id="28" name="Straight Connector 27"/>
            <p:cNvCxnSpPr/>
            <p:nvPr/>
          </p:nvCxnSpPr>
          <p:spPr>
            <a:xfrm flipV="1">
              <a:off x="5130830" y="4175605"/>
              <a:ext cx="4022475" cy="2682396"/>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a:off x="7042707"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30" name="Freeform 29"/>
            <p:cNvSpPr/>
            <p:nvPr/>
          </p:nvSpPr>
          <p:spPr>
            <a:xfrm>
              <a:off x="6891896" y="1"/>
              <a:ext cx="2269442" cy="6866466"/>
            </a:xfrm>
            <a:custGeom>
              <a:avLst/>
              <a:gdLst/>
              <a:ahLst/>
              <a:cxnLst/>
              <a:rect l="l" t="t" r="r" b="b"/>
              <a:pathLst>
                <a:path w="2269442" h="6866466">
                  <a:moveTo>
                    <a:pt x="2023534" y="0"/>
                  </a:moveTo>
                  <a:lnTo>
                    <a:pt x="0" y="6858000"/>
                  </a:lnTo>
                  <a:lnTo>
                    <a:pt x="2269067" y="6866466"/>
                  </a:lnTo>
                  <a:cubicBezTo>
                    <a:pt x="2271889" y="4580466"/>
                    <a:pt x="2257778" y="2294466"/>
                    <a:pt x="2260600" y="8466"/>
                  </a:cubicBezTo>
                  <a:lnTo>
                    <a:pt x="2023534"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Freeform 30"/>
            <p:cNvSpPr/>
            <p:nvPr/>
          </p:nvSpPr>
          <p:spPr>
            <a:xfrm>
              <a:off x="7205158" y="-8467"/>
              <a:ext cx="1948147" cy="6866467"/>
            </a:xfrm>
            <a:custGeom>
              <a:avLst/>
              <a:gdLst/>
              <a:ahLst/>
              <a:cxnLst/>
              <a:rect l="l" t="t" r="r" b="b"/>
              <a:pathLst>
                <a:path w="1948147" h="6866467">
                  <a:moveTo>
                    <a:pt x="0" y="0"/>
                  </a:moveTo>
                  <a:lnTo>
                    <a:pt x="1202267" y="6866467"/>
                  </a:lnTo>
                  <a:lnTo>
                    <a:pt x="1947333" y="6866467"/>
                  </a:lnTo>
                  <a:cubicBezTo>
                    <a:pt x="1944511" y="4577645"/>
                    <a:pt x="1950155" y="2288822"/>
                    <a:pt x="1947333" y="0"/>
                  </a:cubicBez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Freeform 31"/>
            <p:cNvSpPr/>
            <p:nvPr/>
          </p:nvSpPr>
          <p:spPr>
            <a:xfrm>
              <a:off x="6637896" y="3920066"/>
              <a:ext cx="2513565" cy="2937933"/>
            </a:xfrm>
            <a:custGeom>
              <a:avLst/>
              <a:gdLst/>
              <a:ahLst/>
              <a:cxnLst/>
              <a:rect l="l" t="t" r="r" b="b"/>
              <a:pathLst>
                <a:path w="3259667" h="3810000">
                  <a:moveTo>
                    <a:pt x="0" y="3810000"/>
                  </a:moveTo>
                  <a:lnTo>
                    <a:pt x="3251200" y="0"/>
                  </a:lnTo>
                  <a:cubicBezTo>
                    <a:pt x="3254022" y="1270000"/>
                    <a:pt x="3256845" y="2540000"/>
                    <a:pt x="3259667" y="3810000"/>
                  </a:cubicBezTo>
                  <a:lnTo>
                    <a:pt x="0" y="3810000"/>
                  </a:lnTo>
                  <a:close/>
                </a:path>
              </a:pathLst>
            </a:cu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Freeform 32"/>
            <p:cNvSpPr/>
            <p:nvPr/>
          </p:nvSpPr>
          <p:spPr>
            <a:xfrm>
              <a:off x="7010429" y="-8467"/>
              <a:ext cx="2142876" cy="6866467"/>
            </a:xfrm>
            <a:custGeom>
              <a:avLst/>
              <a:gdLst/>
              <a:ahLst/>
              <a:cxnLst/>
              <a:rect l="l" t="t" r="r" b="b"/>
              <a:pathLst>
                <a:path w="2853267" h="6866467">
                  <a:moveTo>
                    <a:pt x="0" y="0"/>
                  </a:moveTo>
                  <a:lnTo>
                    <a:pt x="2472267" y="6866467"/>
                  </a:lnTo>
                  <a:lnTo>
                    <a:pt x="2853267" y="6858000"/>
                  </a:lnTo>
                  <a:lnTo>
                    <a:pt x="2853267" y="0"/>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4" name="Freeform 33"/>
            <p:cNvSpPr/>
            <p:nvPr/>
          </p:nvSpPr>
          <p:spPr>
            <a:xfrm>
              <a:off x="8295776" y="-8467"/>
              <a:ext cx="857530" cy="6866467"/>
            </a:xfrm>
            <a:custGeom>
              <a:avLst/>
              <a:gdLst/>
              <a:ahLst/>
              <a:cxnLst/>
              <a:rect l="l" t="t" r="r" b="b"/>
              <a:pathLst>
                <a:path w="1286933" h="6866467">
                  <a:moveTo>
                    <a:pt x="1016000" y="0"/>
                  </a:moveTo>
                  <a:lnTo>
                    <a:pt x="0" y="6866467"/>
                  </a:lnTo>
                  <a:lnTo>
                    <a:pt x="1286933" y="6866467"/>
                  </a:lnTo>
                  <a:cubicBezTo>
                    <a:pt x="1284111" y="4577645"/>
                    <a:pt x="1281288" y="2288822"/>
                    <a:pt x="1278466" y="0"/>
                  </a:cubicBezTo>
                  <a:lnTo>
                    <a:pt x="1016000"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5" name="Freeform 34"/>
            <p:cNvSpPr/>
            <p:nvPr/>
          </p:nvSpPr>
          <p:spPr>
            <a:xfrm>
              <a:off x="8094165" y="-8468"/>
              <a:ext cx="1066770" cy="6866467"/>
            </a:xfrm>
            <a:custGeom>
              <a:avLst/>
              <a:gdLst/>
              <a:ahLst/>
              <a:cxnLst/>
              <a:rect l="l" t="t" r="r" b="b"/>
              <a:pathLst>
                <a:path w="1270244" h="6866467">
                  <a:moveTo>
                    <a:pt x="0" y="0"/>
                  </a:moveTo>
                  <a:lnTo>
                    <a:pt x="1117600" y="6866467"/>
                  </a:lnTo>
                  <a:lnTo>
                    <a:pt x="1270000" y="6866467"/>
                  </a:lnTo>
                  <a:cubicBezTo>
                    <a:pt x="1272822" y="4574822"/>
                    <a:pt x="1250245" y="2291645"/>
                    <a:pt x="1253067" y="0"/>
                  </a:cubicBezTo>
                  <a:lnTo>
                    <a:pt x="0" y="0"/>
                  </a:lnTo>
                  <a:close/>
                </a:path>
              </a:pathLst>
            </a:custGeom>
            <a:solidFill>
              <a:schemeClr val="accent2">
                <a:lumMod val="75000"/>
                <a:alpha val="8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6" name="Freeform 35"/>
            <p:cNvSpPr/>
            <p:nvPr/>
          </p:nvSpPr>
          <p:spPr>
            <a:xfrm>
              <a:off x="8068764" y="4893733"/>
              <a:ext cx="1094086" cy="1964267"/>
            </a:xfrm>
            <a:custGeom>
              <a:avLst/>
              <a:gdLst/>
              <a:ahLst/>
              <a:cxnLst/>
              <a:rect l="l" t="t" r="r" b="b"/>
              <a:pathLst>
                <a:path w="1820333" h="3268133">
                  <a:moveTo>
                    <a:pt x="0" y="3268133"/>
                  </a:moveTo>
                  <a:lnTo>
                    <a:pt x="1811866" y="0"/>
                  </a:lnTo>
                  <a:cubicBezTo>
                    <a:pt x="1814688" y="1086555"/>
                    <a:pt x="1817511" y="2173111"/>
                    <a:pt x="1820333" y="3259666"/>
                  </a:cubicBezTo>
                  <a:lnTo>
                    <a:pt x="0" y="3268133"/>
                  </a:lnTo>
                  <a:close/>
                </a:path>
              </a:pathLst>
            </a:cu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17"/>
            <p:cNvSpPr/>
            <p:nvPr/>
          </p:nvSpPr>
          <p:spPr>
            <a:xfrm>
              <a:off x="-8466" y="-8468"/>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130595" y="2404534"/>
            <a:ext cx="5826719"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130595" y="4050834"/>
            <a:ext cx="5826719"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1/31/2022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20193105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609600"/>
            <a:ext cx="6347714"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09600" y="4470400"/>
            <a:ext cx="6347714"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1/31/2022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15981369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74885" y="609600"/>
            <a:ext cx="6072182"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101074" y="3632200"/>
            <a:ext cx="541980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09598" y="4470400"/>
            <a:ext cx="6347715"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1/31/2022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
        <p:nvSpPr>
          <p:cNvPr id="24" name="TextBox 23"/>
          <p:cNvSpPr txBox="1"/>
          <p:nvPr/>
        </p:nvSpPr>
        <p:spPr>
          <a:xfrm>
            <a:off x="482711" y="790378"/>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6747699" y="2886556"/>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66755669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09598" y="1931988"/>
            <a:ext cx="6347715"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09598" y="4527448"/>
            <a:ext cx="6347715"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1/31/2022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18165783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774885" y="609600"/>
            <a:ext cx="6072182"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09597" y="4013200"/>
            <a:ext cx="6347716"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09598" y="4527448"/>
            <a:ext cx="6347715"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1/31/2022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
        <p:nvSpPr>
          <p:cNvPr id="24" name="TextBox 23"/>
          <p:cNvSpPr txBox="1"/>
          <p:nvPr/>
        </p:nvSpPr>
        <p:spPr>
          <a:xfrm>
            <a:off x="482711" y="790378"/>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6747699" y="2886556"/>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0677420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15848" y="609600"/>
            <a:ext cx="6341465"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09597" y="4013200"/>
            <a:ext cx="6347716"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09598" y="4527448"/>
            <a:ext cx="6347715"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1/31/2022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148955293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1/31/2022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140156558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977312" y="609600"/>
            <a:ext cx="978812"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09599" y="609600"/>
            <a:ext cx="5195026" cy="525145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1/31/2022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4137720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1/31/2022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22144326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9598" y="2700868"/>
            <a:ext cx="6347715"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09598" y="4527448"/>
            <a:ext cx="6347715"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1/31/2022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29507222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609600"/>
            <a:ext cx="6347714" cy="1320800"/>
          </a:xfrm>
        </p:spPr>
        <p:txBody>
          <a:bodyPr/>
          <a:lstStyle/>
          <a:p>
            <a:r>
              <a:rPr lang="en-US"/>
              <a:t>Click to edit Master title style</a:t>
            </a:r>
            <a:endParaRPr lang="en-US" dirty="0"/>
          </a:p>
        </p:txBody>
      </p:sp>
      <p:sp>
        <p:nvSpPr>
          <p:cNvPr id="3" name="Content Placeholder 2"/>
          <p:cNvSpPr>
            <a:spLocks noGrp="1"/>
          </p:cNvSpPr>
          <p:nvPr>
            <p:ph sz="half" idx="1"/>
          </p:nvPr>
        </p:nvSpPr>
        <p:spPr>
          <a:xfrm>
            <a:off x="609600" y="2160589"/>
            <a:ext cx="3088109" cy="3880772"/>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3869204" y="2160590"/>
            <a:ext cx="3088110" cy="388077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D8BD707-D9CF-40AE-B4C6-C98DA3205C09}" type="datetimeFigureOut">
              <a:rPr lang="en-US" smtClean="0"/>
              <a:pPr/>
              <a:t>1/31/2022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13833252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599" y="609600"/>
            <a:ext cx="6347713" cy="13208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09599" y="2160983"/>
            <a:ext cx="309067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599" y="2737246"/>
            <a:ext cx="3090672"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3866640" y="2160983"/>
            <a:ext cx="309067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3866640" y="2737246"/>
            <a:ext cx="3090672"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D8BD707-D9CF-40AE-B4C6-C98DA3205C09}" type="datetimeFigureOut">
              <a:rPr lang="en-US" smtClean="0"/>
              <a:pPr/>
              <a:t>1/31/2022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37962283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599" y="609600"/>
            <a:ext cx="6347714"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D8BD707-D9CF-40AE-B4C6-C98DA3205C09}" type="datetimeFigureOut">
              <a:rPr lang="en-US" smtClean="0"/>
              <a:pPr/>
              <a:t>1/31/2022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5108362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1/31/2022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23165556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99" y="1498604"/>
            <a:ext cx="2790182"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3571275" y="514925"/>
            <a:ext cx="3386037"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09599" y="2777069"/>
            <a:ext cx="2790182" cy="2584449"/>
          </a:xfrm>
        </p:spPr>
        <p:txBody>
          <a:bodyPr>
            <a:normAutofit/>
          </a:bodyPr>
          <a:lstStyle>
            <a:lvl1pPr marL="0" indent="0">
              <a:buNone/>
              <a:defRPr sz="14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1/31/2022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29906947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99" y="4800600"/>
            <a:ext cx="6347714"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 y="609600"/>
            <a:ext cx="6347714"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4" name="Text Placeholder 3"/>
          <p:cNvSpPr>
            <a:spLocks noGrp="1"/>
          </p:cNvSpPr>
          <p:nvPr>
            <p:ph type="body" sz="half" idx="2"/>
          </p:nvPr>
        </p:nvSpPr>
        <p:spPr>
          <a:xfrm>
            <a:off x="609599" y="5367338"/>
            <a:ext cx="6347714"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1/31/2022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21351187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17" name="Group 16"/>
          <p:cNvGrpSpPr/>
          <p:nvPr/>
        </p:nvGrpSpPr>
        <p:grpSpPr>
          <a:xfrm>
            <a:off x="-8467" y="-8468"/>
            <a:ext cx="9171317" cy="6874935"/>
            <a:chOff x="-8467" y="-8468"/>
            <a:chExt cx="9171317" cy="6874935"/>
          </a:xfrm>
        </p:grpSpPr>
        <p:sp>
          <p:nvSpPr>
            <p:cNvPr id="7" name="Freeform 6"/>
            <p:cNvSpPr/>
            <p:nvPr/>
          </p:nvSpPr>
          <p:spPr>
            <a:xfrm>
              <a:off x="-8467" y="4013200"/>
              <a:ext cx="457200" cy="2853267"/>
            </a:xfrm>
            <a:custGeom>
              <a:avLst/>
              <a:gdLst/>
              <a:ahLst/>
              <a:cxnLst/>
              <a:rect l="l" t="t" r="r" b="b"/>
              <a:pathLst>
                <a:path w="457200" h="2853267">
                  <a:moveTo>
                    <a:pt x="0" y="0"/>
                  </a:moveTo>
                  <a:lnTo>
                    <a:pt x="457200" y="2853267"/>
                  </a:lnTo>
                  <a:lnTo>
                    <a:pt x="0" y="2844800"/>
                  </a:lnTo>
                  <a:cubicBezTo>
                    <a:pt x="2822" y="1905000"/>
                    <a:pt x="5645" y="965200"/>
                    <a:pt x="0" y="0"/>
                  </a:cubicBez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8" name="Straight Connector 7"/>
            <p:cNvCxnSpPr/>
            <p:nvPr/>
          </p:nvCxnSpPr>
          <p:spPr>
            <a:xfrm flipV="1">
              <a:off x="5130830" y="4175605"/>
              <a:ext cx="4022475" cy="2682396"/>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7042707"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10" name="Freeform 9"/>
            <p:cNvSpPr/>
            <p:nvPr/>
          </p:nvSpPr>
          <p:spPr>
            <a:xfrm>
              <a:off x="6891896" y="1"/>
              <a:ext cx="2269442" cy="6866466"/>
            </a:xfrm>
            <a:custGeom>
              <a:avLst/>
              <a:gdLst/>
              <a:ahLst/>
              <a:cxnLst/>
              <a:rect l="l" t="t" r="r" b="b"/>
              <a:pathLst>
                <a:path w="2269442" h="6866466">
                  <a:moveTo>
                    <a:pt x="2023534" y="0"/>
                  </a:moveTo>
                  <a:lnTo>
                    <a:pt x="0" y="6858000"/>
                  </a:lnTo>
                  <a:lnTo>
                    <a:pt x="2269067" y="6866466"/>
                  </a:lnTo>
                  <a:cubicBezTo>
                    <a:pt x="2271889" y="4580466"/>
                    <a:pt x="2257778" y="2294466"/>
                    <a:pt x="2260600" y="8466"/>
                  </a:cubicBezTo>
                  <a:lnTo>
                    <a:pt x="2023534"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10"/>
            <p:cNvSpPr/>
            <p:nvPr/>
          </p:nvSpPr>
          <p:spPr>
            <a:xfrm>
              <a:off x="7205158" y="-8467"/>
              <a:ext cx="1948147" cy="6866467"/>
            </a:xfrm>
            <a:custGeom>
              <a:avLst/>
              <a:gdLst/>
              <a:ahLst/>
              <a:cxnLst/>
              <a:rect l="l" t="t" r="r" b="b"/>
              <a:pathLst>
                <a:path w="1948147" h="6866467">
                  <a:moveTo>
                    <a:pt x="0" y="0"/>
                  </a:moveTo>
                  <a:lnTo>
                    <a:pt x="1202267" y="6866467"/>
                  </a:lnTo>
                  <a:lnTo>
                    <a:pt x="1947333" y="6866467"/>
                  </a:lnTo>
                  <a:cubicBezTo>
                    <a:pt x="1944511" y="4577645"/>
                    <a:pt x="1950155" y="2288822"/>
                    <a:pt x="1947333" y="0"/>
                  </a:cubicBez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 name="Freeform 11"/>
            <p:cNvSpPr/>
            <p:nvPr/>
          </p:nvSpPr>
          <p:spPr>
            <a:xfrm>
              <a:off x="6637896" y="3920066"/>
              <a:ext cx="2513565" cy="2937933"/>
            </a:xfrm>
            <a:custGeom>
              <a:avLst/>
              <a:gdLst/>
              <a:ahLst/>
              <a:cxnLst/>
              <a:rect l="l" t="t" r="r" b="b"/>
              <a:pathLst>
                <a:path w="3259667" h="3810000">
                  <a:moveTo>
                    <a:pt x="0" y="3810000"/>
                  </a:moveTo>
                  <a:lnTo>
                    <a:pt x="3251200" y="0"/>
                  </a:lnTo>
                  <a:cubicBezTo>
                    <a:pt x="3254022" y="1270000"/>
                    <a:pt x="3256845" y="2540000"/>
                    <a:pt x="3259667" y="3810000"/>
                  </a:cubicBezTo>
                  <a:lnTo>
                    <a:pt x="0" y="3810000"/>
                  </a:lnTo>
                  <a:close/>
                </a:path>
              </a:pathLst>
            </a:cu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Freeform 12"/>
            <p:cNvSpPr/>
            <p:nvPr/>
          </p:nvSpPr>
          <p:spPr>
            <a:xfrm>
              <a:off x="7010429" y="-8467"/>
              <a:ext cx="2142876" cy="6866467"/>
            </a:xfrm>
            <a:custGeom>
              <a:avLst/>
              <a:gdLst/>
              <a:ahLst/>
              <a:cxnLst/>
              <a:rect l="l" t="t" r="r" b="b"/>
              <a:pathLst>
                <a:path w="2853267" h="6866467">
                  <a:moveTo>
                    <a:pt x="0" y="0"/>
                  </a:moveTo>
                  <a:lnTo>
                    <a:pt x="2472267" y="6866467"/>
                  </a:lnTo>
                  <a:lnTo>
                    <a:pt x="2853267" y="6858000"/>
                  </a:lnTo>
                  <a:lnTo>
                    <a:pt x="2853267" y="0"/>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Freeform 13"/>
            <p:cNvSpPr/>
            <p:nvPr/>
          </p:nvSpPr>
          <p:spPr>
            <a:xfrm>
              <a:off x="8295776" y="-8467"/>
              <a:ext cx="857530" cy="6866467"/>
            </a:xfrm>
            <a:custGeom>
              <a:avLst/>
              <a:gdLst/>
              <a:ahLst/>
              <a:cxnLst/>
              <a:rect l="l" t="t" r="r" b="b"/>
              <a:pathLst>
                <a:path w="1286933" h="6866467">
                  <a:moveTo>
                    <a:pt x="1016000" y="0"/>
                  </a:moveTo>
                  <a:lnTo>
                    <a:pt x="0" y="6866467"/>
                  </a:lnTo>
                  <a:lnTo>
                    <a:pt x="1286933" y="6866467"/>
                  </a:lnTo>
                  <a:cubicBezTo>
                    <a:pt x="1284111" y="4577645"/>
                    <a:pt x="1281288" y="2288822"/>
                    <a:pt x="1278466" y="0"/>
                  </a:cubicBezTo>
                  <a:lnTo>
                    <a:pt x="1016000"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Freeform 14"/>
            <p:cNvSpPr/>
            <p:nvPr/>
          </p:nvSpPr>
          <p:spPr>
            <a:xfrm>
              <a:off x="8094165" y="-8468"/>
              <a:ext cx="1066770" cy="6866467"/>
            </a:xfrm>
            <a:custGeom>
              <a:avLst/>
              <a:gdLst/>
              <a:ahLst/>
              <a:cxnLst/>
              <a:rect l="l" t="t" r="r" b="b"/>
              <a:pathLst>
                <a:path w="1270244" h="6866467">
                  <a:moveTo>
                    <a:pt x="0" y="0"/>
                  </a:moveTo>
                  <a:lnTo>
                    <a:pt x="1117600" y="6866467"/>
                  </a:lnTo>
                  <a:lnTo>
                    <a:pt x="1270000" y="6866467"/>
                  </a:lnTo>
                  <a:cubicBezTo>
                    <a:pt x="1272822" y="4574822"/>
                    <a:pt x="1250245" y="2291645"/>
                    <a:pt x="1253067" y="0"/>
                  </a:cubicBezTo>
                  <a:lnTo>
                    <a:pt x="0" y="0"/>
                  </a:lnTo>
                  <a:close/>
                </a:path>
              </a:pathLst>
            </a:custGeom>
            <a:solidFill>
              <a:schemeClr val="accent2">
                <a:lumMod val="75000"/>
                <a:alpha val="8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Freeform 15"/>
            <p:cNvSpPr/>
            <p:nvPr/>
          </p:nvSpPr>
          <p:spPr>
            <a:xfrm>
              <a:off x="8068764" y="4893733"/>
              <a:ext cx="1094086" cy="1964267"/>
            </a:xfrm>
            <a:custGeom>
              <a:avLst/>
              <a:gdLst/>
              <a:ahLst/>
              <a:cxnLst/>
              <a:rect l="l" t="t" r="r" b="b"/>
              <a:pathLst>
                <a:path w="1820333" h="3268133">
                  <a:moveTo>
                    <a:pt x="0" y="3268133"/>
                  </a:moveTo>
                  <a:lnTo>
                    <a:pt x="1811866" y="0"/>
                  </a:lnTo>
                  <a:cubicBezTo>
                    <a:pt x="1814688" y="1086555"/>
                    <a:pt x="1817511" y="2173111"/>
                    <a:pt x="1820333" y="3259666"/>
                  </a:cubicBezTo>
                  <a:lnTo>
                    <a:pt x="0" y="3268133"/>
                  </a:lnTo>
                  <a:close/>
                </a:path>
              </a:pathLst>
            </a:cu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09599" y="609600"/>
            <a:ext cx="6347713"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09599" y="2160590"/>
            <a:ext cx="6347714"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405258" y="6041363"/>
            <a:ext cx="684132"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1D8BD707-D9CF-40AE-B4C6-C98DA3205C09}" type="datetimeFigureOut">
              <a:rPr lang="en-US" smtClean="0"/>
              <a:pPr/>
              <a:t>1/31/2022</a:t>
            </a:fld>
            <a:endParaRPr lang="en-US" dirty="0"/>
          </a:p>
        </p:txBody>
      </p:sp>
      <p:sp>
        <p:nvSpPr>
          <p:cNvPr id="5" name="Footer Placeholder 4"/>
          <p:cNvSpPr>
            <a:spLocks noGrp="1"/>
          </p:cNvSpPr>
          <p:nvPr>
            <p:ph type="ftr" sz="quarter" idx="3"/>
          </p:nvPr>
        </p:nvSpPr>
        <p:spPr>
          <a:xfrm>
            <a:off x="609599" y="6041363"/>
            <a:ext cx="4622973"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44676" y="6041363"/>
            <a:ext cx="512638" cy="365125"/>
          </a:xfrm>
          <a:prstGeom prst="rect">
            <a:avLst/>
          </a:prstGeom>
        </p:spPr>
        <p:txBody>
          <a:bodyPr vert="horz" lIns="91440" tIns="45720" rIns="91440" bIns="45720" rtlCol="0" anchor="ctr"/>
          <a:lstStyle>
            <a:lvl1pPr algn="r">
              <a:defRPr sz="900">
                <a:solidFill>
                  <a:schemeClr val="accent1"/>
                </a:solidFill>
              </a:defRPr>
            </a:lvl1p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1419984223"/>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 id="2147483706" r:id="rId12"/>
    <p:sldLayoutId id="2147483707" r:id="rId13"/>
    <p:sldLayoutId id="2147483708" r:id="rId14"/>
    <p:sldLayoutId id="2147483709" r:id="rId15"/>
    <p:sldLayoutId id="2147483710"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ChangeArrowheads="1"/>
          </p:cNvSpPr>
          <p:nvPr/>
        </p:nvSpPr>
        <p:spPr bwMode="auto">
          <a:xfrm>
            <a:off x="3962401" y="191217"/>
            <a:ext cx="1219200" cy="6771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fa-IR" sz="2000" b="1" i="0" u="none" strike="noStrike" cap="none" normalizeH="0" baseline="0" dirty="0">
                <a:ln>
                  <a:noFill/>
                </a:ln>
                <a:solidFill>
                  <a:srgbClr val="000000"/>
                </a:solidFill>
                <a:effectLst/>
                <a:latin typeface="Calibri" pitchFamily="34" charset="0"/>
                <a:ea typeface="Calibri" pitchFamily="34" charset="0"/>
                <a:cs typeface="B Nazanin" pitchFamily="2" charset="-78"/>
              </a:rPr>
              <a:t>به نام خدا</a:t>
            </a:r>
            <a:endParaRPr kumimoji="0" lang="en-US" sz="8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pic>
        <p:nvPicPr>
          <p:cNvPr id="102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62400" y="685800"/>
            <a:ext cx="1219200" cy="12192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3"/>
          <p:cNvSpPr>
            <a:spLocks noChangeArrowheads="1"/>
          </p:cNvSpPr>
          <p:nvPr/>
        </p:nvSpPr>
        <p:spPr bwMode="auto">
          <a:xfrm>
            <a:off x="609600" y="2010519"/>
            <a:ext cx="7924800"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1" eaLnBrk="1" fontAlgn="base" latinLnBrk="0" hangingPunct="1">
              <a:lnSpc>
                <a:spcPct val="100000"/>
              </a:lnSpc>
              <a:spcBef>
                <a:spcPct val="0"/>
              </a:spcBef>
              <a:spcAft>
                <a:spcPct val="0"/>
              </a:spcAft>
              <a:buClrTx/>
              <a:buSzTx/>
              <a:buFontTx/>
              <a:buNone/>
              <a:tabLst/>
            </a:pPr>
            <a:r>
              <a:rPr kumimoji="0" lang="fa-IR" sz="2400" b="1" i="0" u="none" strike="noStrike" cap="none" normalizeH="0" baseline="0" dirty="0">
                <a:ln>
                  <a:noFill/>
                </a:ln>
                <a:solidFill>
                  <a:schemeClr val="tx1"/>
                </a:solidFill>
                <a:effectLst/>
                <a:latin typeface="Times New Roman" pitchFamily="18" charset="0"/>
                <a:ea typeface="Calibri" pitchFamily="34" charset="0"/>
                <a:cs typeface="B Nazanin" pitchFamily="2" charset="-78"/>
              </a:rPr>
              <a:t>پروژه </a:t>
            </a:r>
            <a:r>
              <a:rPr kumimoji="0" lang="fa-IR" sz="2400" b="1" i="0" u="none" strike="noStrike" cap="none" normalizeH="0" baseline="0" dirty="0">
                <a:ln>
                  <a:noFill/>
                </a:ln>
                <a:solidFill>
                  <a:schemeClr val="tx1"/>
                </a:solidFill>
                <a:effectLst/>
                <a:latin typeface="Vivaldi" pitchFamily="66" charset="0"/>
                <a:ea typeface="Calibri" pitchFamily="34" charset="0"/>
                <a:cs typeface="B Nazanin" pitchFamily="2" charset="-78"/>
              </a:rPr>
              <a:t>شبیه سازی فرآیند پیشرفته </a:t>
            </a:r>
            <a:r>
              <a:rPr kumimoji="0" lang="fa-IR" sz="2400" b="1" i="0" u="none" strike="noStrike" cap="none" normalizeH="0" baseline="0" dirty="0">
                <a:ln>
                  <a:noFill/>
                </a:ln>
                <a:solidFill>
                  <a:schemeClr val="tx1"/>
                </a:solidFill>
                <a:effectLst/>
                <a:latin typeface="Times New Roman" pitchFamily="18" charset="0"/>
                <a:ea typeface="Calibri" pitchFamily="34" charset="0"/>
                <a:cs typeface="B Nazanin" pitchFamily="2" charset="-78"/>
              </a:rPr>
              <a:t> </a:t>
            </a:r>
            <a:endParaRPr kumimoji="0" lang="en-US" sz="900" b="0" i="0" u="none" strike="noStrike" cap="none" normalizeH="0" baseline="0" dirty="0">
              <a:ln>
                <a:noFill/>
              </a:ln>
              <a:solidFill>
                <a:schemeClr val="tx1"/>
              </a:solidFill>
              <a:effectLst/>
              <a:latin typeface="Arial" pitchFamily="34" charset="0"/>
              <a:cs typeface="Arial" pitchFamily="34" charset="0"/>
            </a:endParaRPr>
          </a:p>
          <a:p>
            <a:pPr marL="0" marR="0" lvl="0" indent="0" algn="ctr" defTabSz="914400" rtl="1" eaLnBrk="0" fontAlgn="base" latinLnBrk="0" hangingPunct="0">
              <a:lnSpc>
                <a:spcPct val="100000"/>
              </a:lnSpc>
              <a:spcBef>
                <a:spcPct val="0"/>
              </a:spcBef>
              <a:spcAft>
                <a:spcPct val="0"/>
              </a:spcAft>
              <a:buClrTx/>
              <a:buSzTx/>
              <a:buFontTx/>
              <a:buNone/>
              <a:tabLst/>
            </a:pPr>
            <a:r>
              <a:rPr kumimoji="0" lang="fa-IR" sz="1400" b="1" i="0" u="none" strike="noStrike" cap="none" normalizeH="0" baseline="0" dirty="0">
                <a:ln>
                  <a:noFill/>
                </a:ln>
                <a:solidFill>
                  <a:schemeClr val="tx1"/>
                </a:solidFill>
                <a:effectLst/>
                <a:latin typeface="Times New Roman" pitchFamily="18" charset="0"/>
                <a:ea typeface="Calibri" pitchFamily="34" charset="0"/>
                <a:cs typeface="B Nazanin" pitchFamily="2" charset="-78"/>
              </a:rPr>
              <a:t>فرآیند </a:t>
            </a:r>
            <a:r>
              <a:rPr kumimoji="0" lang="ar-SA" sz="1400" b="1" i="0" u="none" strike="noStrike" cap="none" normalizeH="0" baseline="0" dirty="0">
                <a:ln>
                  <a:noFill/>
                </a:ln>
                <a:solidFill>
                  <a:schemeClr val="tx1"/>
                </a:solidFill>
                <a:effectLst/>
                <a:latin typeface="Times New Roman" pitchFamily="18" charset="0"/>
                <a:ea typeface="Calibri" pitchFamily="34" charset="0"/>
                <a:cs typeface="B Nazanin" pitchFamily="2" charset="-78"/>
              </a:rPr>
              <a:t>تولید استون به روش هیدروژن زدایی از ایزوپروپیل الکل در راکتور کاتالیستی</a:t>
            </a:r>
            <a:endParaRPr kumimoji="0" lang="en-US" sz="900" b="0" i="0" u="none" strike="noStrike" cap="none" normalizeH="0" baseline="0" dirty="0">
              <a:ln>
                <a:noFill/>
              </a:ln>
              <a:solidFill>
                <a:schemeClr val="tx1"/>
              </a:solidFill>
              <a:effectLst/>
              <a:latin typeface="Arial" pitchFamily="34" charset="0"/>
              <a:cs typeface="Arial" pitchFamily="34" charset="0"/>
            </a:endParaRPr>
          </a:p>
          <a:p>
            <a:pPr marL="0" marR="0" lvl="0" indent="0" algn="ctr" defTabSz="914400" rtl="1" eaLnBrk="0" fontAlgn="base" latinLnBrk="0" hangingPunct="0">
              <a:lnSpc>
                <a:spcPct val="100000"/>
              </a:lnSpc>
              <a:spcBef>
                <a:spcPct val="0"/>
              </a:spcBef>
              <a:spcAft>
                <a:spcPct val="0"/>
              </a:spcAft>
              <a:buClrTx/>
              <a:buSzTx/>
              <a:buFontTx/>
              <a:buNone/>
              <a:tabLst/>
            </a:pPr>
            <a:r>
              <a:rPr kumimoji="0" lang="en-US" sz="1600" b="1" i="0" u="sng" strike="noStrike" cap="none" normalizeH="0" baseline="0" dirty="0">
                <a:ln>
                  <a:noFill/>
                </a:ln>
                <a:solidFill>
                  <a:schemeClr val="tx1"/>
                </a:solidFill>
                <a:effectLst/>
                <a:latin typeface="Times New Roman" pitchFamily="18" charset="0"/>
                <a:ea typeface="Calibri" pitchFamily="34" charset="0"/>
                <a:cs typeface="Times New Roman" pitchFamily="18" charset="0"/>
              </a:rPr>
              <a:t>Design of an acetone production plant via catalytic dehydrogenation of isopropyl alcohol</a:t>
            </a:r>
            <a:r>
              <a:rPr kumimoji="0" lang="en-US" sz="1600" b="1" i="0" u="none" strike="noStrike" cap="none" normalizeH="0" baseline="0" dirty="0">
                <a:ln>
                  <a:noFill/>
                </a:ln>
                <a:solidFill>
                  <a:schemeClr val="tx1"/>
                </a:solidFill>
                <a:effectLst/>
                <a:latin typeface="Times New Roman" pitchFamily="18" charset="0"/>
                <a:ea typeface="Calibri" pitchFamily="34" charset="0"/>
                <a:cs typeface="Times New Roman" pitchFamily="18" charset="0"/>
              </a:rPr>
              <a:t> </a:t>
            </a:r>
            <a:endParaRPr kumimoji="0" lang="en-US" sz="2000" b="0" i="0" u="none" strike="noStrike" cap="none" normalizeH="0" baseline="0" dirty="0">
              <a:ln>
                <a:noFill/>
              </a:ln>
              <a:solidFill>
                <a:schemeClr val="tx1"/>
              </a:solidFill>
              <a:effectLst/>
              <a:latin typeface="Arial" pitchFamily="34" charset="0"/>
              <a:cs typeface="Arial" pitchFamily="34" charset="0"/>
            </a:endParaRPr>
          </a:p>
        </p:txBody>
      </p:sp>
      <p:sp>
        <p:nvSpPr>
          <p:cNvPr id="6" name="Rectangle 5"/>
          <p:cNvSpPr/>
          <p:nvPr/>
        </p:nvSpPr>
        <p:spPr>
          <a:xfrm>
            <a:off x="2286000" y="2590800"/>
            <a:ext cx="4572000" cy="3924151"/>
          </a:xfrm>
          <a:prstGeom prst="rect">
            <a:avLst/>
          </a:prstGeom>
        </p:spPr>
        <p:txBody>
          <a:bodyPr>
            <a:spAutoFit/>
          </a:bodyPr>
          <a:lstStyle/>
          <a:p>
            <a:pPr algn="ctr" rtl="1">
              <a:lnSpc>
                <a:spcPct val="150000"/>
              </a:lnSpc>
            </a:pPr>
            <a:r>
              <a:rPr lang="fa-IR" sz="2400" b="1" dirty="0">
                <a:effectLst>
                  <a:outerShdw blurRad="38100" dist="25400" dir="5400000" algn="ctr">
                    <a:srgbClr val="6E747A">
                      <a:alpha val="43000"/>
                    </a:srgbClr>
                  </a:outerShdw>
                </a:effectLst>
              </a:rPr>
              <a:t> </a:t>
            </a:r>
            <a:endParaRPr lang="en-US" sz="2400" dirty="0">
              <a:cs typeface="B Nazanin" panose="00000400000000000000" pitchFamily="2" charset="-78"/>
            </a:endParaRPr>
          </a:p>
          <a:p>
            <a:pPr algn="ctr">
              <a:lnSpc>
                <a:spcPct val="150000"/>
              </a:lnSpc>
            </a:pPr>
            <a:r>
              <a:rPr lang="fa-IR" sz="2400" b="1" dirty="0">
                <a:effectLst>
                  <a:outerShdw blurRad="38100" dist="25400" dir="5400000" algn="ctr">
                    <a:srgbClr val="6E747A">
                      <a:alpha val="43000"/>
                    </a:srgbClr>
                  </a:outerShdw>
                </a:effectLst>
                <a:cs typeface="B Nazanin" panose="00000400000000000000" pitchFamily="2" charset="-78"/>
              </a:rPr>
              <a:t>تهیه کننده:</a:t>
            </a:r>
            <a:endParaRPr lang="en-US" sz="2400" dirty="0">
              <a:cs typeface="B Nazanin" panose="00000400000000000000" pitchFamily="2" charset="-78"/>
            </a:endParaRPr>
          </a:p>
          <a:p>
            <a:pPr algn="ctr">
              <a:lnSpc>
                <a:spcPct val="150000"/>
              </a:lnSpc>
            </a:pPr>
            <a:r>
              <a:rPr lang="fa-IR" sz="2400" dirty="0">
                <a:effectLst>
                  <a:outerShdw blurRad="38100" dist="25400" dir="5400000" algn="ctr">
                    <a:srgbClr val="6E747A">
                      <a:alpha val="43000"/>
                    </a:srgbClr>
                  </a:outerShdw>
                </a:effectLst>
                <a:cs typeface="B Nazanin" panose="00000400000000000000" pitchFamily="2" charset="-78"/>
              </a:rPr>
              <a:t>مسعود عبدی   810499095</a:t>
            </a:r>
            <a:endParaRPr lang="en-US" sz="2400" dirty="0">
              <a:cs typeface="B Nazanin" panose="00000400000000000000" pitchFamily="2" charset="-78"/>
            </a:endParaRPr>
          </a:p>
          <a:p>
            <a:pPr algn="ctr">
              <a:lnSpc>
                <a:spcPct val="150000"/>
              </a:lnSpc>
            </a:pPr>
            <a:r>
              <a:rPr lang="fa-IR" sz="2400" dirty="0">
                <a:effectLst>
                  <a:outerShdw blurRad="38100" dist="25400" dir="5400000" algn="ctr">
                    <a:srgbClr val="6E747A">
                      <a:alpha val="43000"/>
                    </a:srgbClr>
                  </a:outerShdw>
                </a:effectLst>
                <a:cs typeface="B Nazanin" panose="00000400000000000000" pitchFamily="2" charset="-78"/>
              </a:rPr>
              <a:t>حامد دریکوند  810499064</a:t>
            </a:r>
            <a:endParaRPr lang="en-US" sz="2400" dirty="0">
              <a:cs typeface="B Nazanin" panose="00000400000000000000" pitchFamily="2" charset="-78"/>
            </a:endParaRPr>
          </a:p>
          <a:p>
            <a:pPr algn="ctr">
              <a:lnSpc>
                <a:spcPct val="150000"/>
              </a:lnSpc>
            </a:pPr>
            <a:r>
              <a:rPr lang="fa-IR" sz="2400" b="1" dirty="0">
                <a:effectLst>
                  <a:outerShdw blurRad="38100" dist="25400" dir="5400000" algn="ctr">
                    <a:srgbClr val="6E747A">
                      <a:alpha val="43000"/>
                    </a:srgbClr>
                  </a:outerShdw>
                </a:effectLst>
                <a:cs typeface="B Nazanin" panose="00000400000000000000" pitchFamily="2" charset="-78"/>
              </a:rPr>
              <a:t>استاد مربوطه:</a:t>
            </a:r>
            <a:endParaRPr lang="en-US" sz="2400" dirty="0">
              <a:cs typeface="B Nazanin" panose="00000400000000000000" pitchFamily="2" charset="-78"/>
            </a:endParaRPr>
          </a:p>
          <a:p>
            <a:pPr algn="ctr">
              <a:lnSpc>
                <a:spcPct val="150000"/>
              </a:lnSpc>
            </a:pPr>
            <a:r>
              <a:rPr lang="fa-IR" sz="2400" dirty="0">
                <a:effectLst>
                  <a:outerShdw blurRad="38100" dist="25400" dir="5400000" algn="ctr">
                    <a:srgbClr val="6E747A">
                      <a:alpha val="43000"/>
                    </a:srgbClr>
                  </a:outerShdw>
                </a:effectLst>
                <a:cs typeface="B Nazanin" panose="00000400000000000000" pitchFamily="2" charset="-78"/>
              </a:rPr>
              <a:t> دکتر منصورپور</a:t>
            </a:r>
            <a:r>
              <a:rPr lang="en-US" sz="2400" dirty="0">
                <a:effectLst>
                  <a:outerShdw blurRad="38100" dist="25400" dir="5400000" algn="ctr">
                    <a:srgbClr val="6E747A">
                      <a:alpha val="43000"/>
                    </a:srgbClr>
                  </a:outerShdw>
                </a:effectLst>
                <a:cs typeface="B Nazanin" panose="00000400000000000000" pitchFamily="2" charset="-78"/>
              </a:rPr>
              <a:t> </a:t>
            </a:r>
            <a:endParaRPr lang="en-US" sz="2400" dirty="0">
              <a:cs typeface="B Nazanin" panose="00000400000000000000" pitchFamily="2" charset="-78"/>
            </a:endParaRPr>
          </a:p>
          <a:p>
            <a:pPr algn="ctr">
              <a:lnSpc>
                <a:spcPct val="150000"/>
              </a:lnSpc>
            </a:pPr>
            <a:r>
              <a:rPr lang="fa-IR" sz="2400" b="1" dirty="0">
                <a:effectLst>
                  <a:outerShdw blurRad="38100" dist="25400" dir="5400000" algn="ctr">
                    <a:srgbClr val="6E747A">
                      <a:alpha val="43000"/>
                    </a:srgbClr>
                  </a:outerShdw>
                </a:effectLst>
                <a:cs typeface="B Nazanin" panose="00000400000000000000" pitchFamily="2" charset="-78"/>
              </a:rPr>
              <a:t>زمستان 1400</a:t>
            </a:r>
            <a:endParaRPr lang="en-US" sz="2400" dirty="0">
              <a:cs typeface="B Nazanin" panose="00000400000000000000" pitchFamily="2" charset="-78"/>
            </a:endParaRPr>
          </a:p>
        </p:txBody>
      </p:sp>
    </p:spTree>
    <p:extLst>
      <p:ext uri="{BB962C8B-B14F-4D97-AF65-F5344CB8AC3E}">
        <p14:creationId xmlns:p14="http://schemas.microsoft.com/office/powerpoint/2010/main" val="16321991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ChangeArrowheads="1"/>
          </p:cNvSpPr>
          <p:nvPr/>
        </p:nvSpPr>
        <p:spPr bwMode="auto">
          <a:xfrm>
            <a:off x="32657" y="319049"/>
            <a:ext cx="1645515" cy="7335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101568" numCol="1" anchor="ctr" anchorCtr="0" compatLnSpc="1">
            <a:prstTxWarp prst="textNoShape">
              <a:avLst/>
            </a:prstTxWarp>
            <a:spAutoFit/>
          </a:bodyPr>
          <a:lstStyle/>
          <a:p>
            <a:pPr marL="0" marR="0" lvl="0" indent="0" algn="l" defTabSz="914400" rtl="1"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bmk="_Toc94462067">
                <a:ln>
                  <a:noFill/>
                </a:ln>
                <a:solidFill>
                  <a:srgbClr val="4472C4"/>
                </a:solidFill>
                <a:effectLst/>
                <a:latin typeface="Times New Roman" pitchFamily="18" charset="0"/>
                <a:cs typeface="B Nazanin" pitchFamily="2" charset="-78"/>
              </a:rPr>
              <a:t>Pump L-111</a:t>
            </a:r>
            <a:r>
              <a:rPr kumimoji="0" lang="en-US" sz="2000" b="1" i="0" u="none" strike="noStrike" cap="none" normalizeH="0" baseline="0" dirty="0">
                <a:ln>
                  <a:noFill/>
                </a:ln>
                <a:solidFill>
                  <a:srgbClr val="4472C4"/>
                </a:solidFill>
                <a:effectLst/>
                <a:latin typeface="Times New Roman" pitchFamily="18" charset="0"/>
                <a:cs typeface="B Nazanin" pitchFamily="2" charset="-78"/>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pic>
        <p:nvPicPr>
          <p:cNvPr id="3073" name="Picture 13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1066800"/>
            <a:ext cx="8499518" cy="518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63918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ChangeArrowheads="1"/>
          </p:cNvSpPr>
          <p:nvPr/>
        </p:nvSpPr>
        <p:spPr bwMode="auto">
          <a:xfrm>
            <a:off x="228600" y="485745"/>
            <a:ext cx="683985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bmk="_Toc94462068">
                <a:ln>
                  <a:noFill/>
                </a:ln>
                <a:solidFill>
                  <a:srgbClr val="4472C4"/>
                </a:solidFill>
                <a:effectLst/>
                <a:latin typeface="Times New Roman" pitchFamily="18" charset="0"/>
                <a:ea typeface="Calibri" pitchFamily="34" charset="0"/>
                <a:cs typeface="B Nazanin" pitchFamily="2" charset="-78"/>
              </a:rPr>
              <a:t>Exchanger V-112</a:t>
            </a:r>
            <a:endParaRPr kumimoji="0" lang="en-US" sz="2000" b="0" i="0" u="none" strike="noStrike" cap="none" normalizeH="0" baseline="0" dirty="0">
              <a:ln>
                <a:noFill/>
              </a:ln>
              <a:solidFill>
                <a:schemeClr val="tx1"/>
              </a:solidFill>
              <a:effectLst/>
              <a:latin typeface="Arial" pitchFamily="34" charset="0"/>
              <a:cs typeface="Arial" pitchFamily="34" charset="0"/>
            </a:endParaRPr>
          </a:p>
        </p:txBody>
      </p:sp>
      <p:pic>
        <p:nvPicPr>
          <p:cNvPr id="4097" name="Picture 13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7199" y="1143000"/>
            <a:ext cx="8568121" cy="49530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3"/>
          <p:cNvSpPr>
            <a:spLocks noChangeArrowheads="1"/>
          </p:cNvSpPr>
          <p:nvPr/>
        </p:nvSpPr>
        <p:spPr bwMode="auto">
          <a:xfrm>
            <a:off x="0" y="377190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r" defTabSz="914400" rtl="1" eaLnBrk="1" fontAlgn="base" latinLnBrk="0" hangingPunct="1">
              <a:lnSpc>
                <a:spcPct val="100000"/>
              </a:lnSpc>
              <a:spcBef>
                <a:spcPct val="0"/>
              </a:spcBef>
              <a:spcAft>
                <a:spcPct val="0"/>
              </a:spcAft>
              <a:buClrTx/>
              <a:buSzTx/>
              <a:buFontTx/>
              <a:buNone/>
              <a:tabLst/>
            </a:pPr>
            <a:endParaRPr kumimoji="0" lang="fa-IR" sz="1800" b="0" i="0" u="none" strike="noStrike" cap="none" normalizeH="0" baseline="0" dirty="0">
              <a:ln>
                <a:noFill/>
              </a:ln>
              <a:solidFill>
                <a:schemeClr val="tx1"/>
              </a:solidFill>
              <a:effectLst/>
              <a:latin typeface="Arial" pitchFamily="34" charset="0"/>
              <a:cs typeface="Arial" pitchFamily="34" charset="0"/>
            </a:endParaRPr>
          </a:p>
        </p:txBody>
      </p:sp>
    </p:spTree>
    <p:extLst>
      <p:ext uri="{BB962C8B-B14F-4D97-AF65-F5344CB8AC3E}">
        <p14:creationId xmlns:p14="http://schemas.microsoft.com/office/powerpoint/2010/main" val="33968700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a:stretch>
            <a:fillRect/>
          </a:stretch>
        </p:blipFill>
        <p:spPr>
          <a:xfrm>
            <a:off x="457200" y="685800"/>
            <a:ext cx="8229600" cy="5562600"/>
          </a:xfrm>
          <a:prstGeom prst="rect">
            <a:avLst/>
          </a:prstGeom>
        </p:spPr>
      </p:pic>
    </p:spTree>
    <p:extLst>
      <p:ext uri="{BB962C8B-B14F-4D97-AF65-F5344CB8AC3E}">
        <p14:creationId xmlns:p14="http://schemas.microsoft.com/office/powerpoint/2010/main" val="31387883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ChangeArrowheads="1"/>
          </p:cNvSpPr>
          <p:nvPr/>
        </p:nvSpPr>
        <p:spPr bwMode="auto">
          <a:xfrm>
            <a:off x="18143" y="499646"/>
            <a:ext cx="2054217" cy="6771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tab pos="5149850" algn="l"/>
              </a:tabLst>
            </a:pPr>
            <a:r>
              <a:rPr kumimoji="0" lang="en-US" sz="2000" b="1" i="0" u="none" strike="noStrike" cap="none" normalizeH="0" baseline="0" dirty="0" bmk="_Toc94462069">
                <a:ln>
                  <a:noFill/>
                </a:ln>
                <a:solidFill>
                  <a:srgbClr val="4472C4"/>
                </a:solidFill>
                <a:effectLst/>
                <a:latin typeface="Times New Roman" pitchFamily="18" charset="0"/>
                <a:ea typeface="Calibri" pitchFamily="34" charset="0"/>
                <a:cs typeface="B Nazanin" pitchFamily="2" charset="-78"/>
              </a:rPr>
              <a:t>Exchanger E-113</a:t>
            </a:r>
            <a:endParaRPr kumimoji="0" lang="en-US" sz="2000" b="0" i="0" u="none" strike="noStrike" cap="none" normalizeH="0" baseline="0" dirty="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5149850" algn="l"/>
              </a:tabLst>
            </a:pP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pic>
        <p:nvPicPr>
          <p:cNvPr id="5121" name="Picture 13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8598" y="1371600"/>
            <a:ext cx="8663209" cy="464820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3"/>
          <p:cNvSpPr>
            <a:spLocks noChangeArrowheads="1"/>
          </p:cNvSpPr>
          <p:nvPr/>
        </p:nvSpPr>
        <p:spPr bwMode="auto">
          <a:xfrm>
            <a:off x="0" y="353377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r" defTabSz="914400" rtl="1" eaLnBrk="1" fontAlgn="base" latinLnBrk="0" hangingPunct="1">
              <a:lnSpc>
                <a:spcPct val="100000"/>
              </a:lnSpc>
              <a:spcBef>
                <a:spcPct val="0"/>
              </a:spcBef>
              <a:spcAft>
                <a:spcPct val="0"/>
              </a:spcAft>
              <a:buClrTx/>
              <a:buSzTx/>
              <a:buFontTx/>
              <a:buNone/>
              <a:tabLst>
                <a:tab pos="5149850" algn="l"/>
              </a:tabLst>
            </a:pPr>
            <a:endParaRPr kumimoji="0" lang="fa-IR" sz="1800" b="0" i="0" u="none" strike="noStrike" cap="none" normalizeH="0" baseline="0" dirty="0">
              <a:ln>
                <a:noFill/>
              </a:ln>
              <a:solidFill>
                <a:schemeClr val="tx1"/>
              </a:solidFill>
              <a:effectLst/>
              <a:latin typeface="Arial" pitchFamily="34" charset="0"/>
              <a:cs typeface="Arial" pitchFamily="34" charset="0"/>
            </a:endParaRPr>
          </a:p>
        </p:txBody>
      </p:sp>
    </p:spTree>
    <p:extLst>
      <p:ext uri="{BB962C8B-B14F-4D97-AF65-F5344CB8AC3E}">
        <p14:creationId xmlns:p14="http://schemas.microsoft.com/office/powerpoint/2010/main" val="31640206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a:stretch>
            <a:fillRect/>
          </a:stretch>
        </p:blipFill>
        <p:spPr>
          <a:xfrm>
            <a:off x="152400" y="152400"/>
            <a:ext cx="8610600" cy="4419600"/>
          </a:xfrm>
          <a:prstGeom prst="rect">
            <a:avLst/>
          </a:prstGeom>
        </p:spPr>
      </p:pic>
      <p:sp>
        <p:nvSpPr>
          <p:cNvPr id="5" name="Rectangle 4"/>
          <p:cNvSpPr/>
          <p:nvPr/>
        </p:nvSpPr>
        <p:spPr>
          <a:xfrm>
            <a:off x="68035" y="5029200"/>
            <a:ext cx="9007929" cy="1384995"/>
          </a:xfrm>
          <a:prstGeom prst="rect">
            <a:avLst/>
          </a:prstGeom>
        </p:spPr>
        <p:txBody>
          <a:bodyPr wrap="square">
            <a:spAutoFit/>
          </a:bodyPr>
          <a:lstStyle/>
          <a:p>
            <a:pPr algn="just" rtl="1"/>
            <a:r>
              <a:rPr lang="fa-IR" sz="2000" b="1" dirty="0">
                <a:solidFill>
                  <a:schemeClr val="tx1">
                    <a:lumMod val="95000"/>
                    <a:lumOff val="5000"/>
                  </a:schemeClr>
                </a:solidFill>
                <a:cs typeface="B Nazanin" panose="00000400000000000000" pitchFamily="2" charset="-78"/>
              </a:rPr>
              <a:t>(شبیه سازی مبدل‌های </a:t>
            </a:r>
            <a:r>
              <a:rPr lang="en-US" sz="2000" b="1" dirty="0">
                <a:solidFill>
                  <a:schemeClr val="tx1">
                    <a:lumMod val="95000"/>
                    <a:lumOff val="5000"/>
                  </a:schemeClr>
                </a:solidFill>
                <a:cs typeface="B Nazanin" panose="00000400000000000000" pitchFamily="2" charset="-78"/>
              </a:rPr>
              <a:t>Exchanger V-112</a:t>
            </a:r>
            <a:r>
              <a:rPr lang="fa-IR" sz="2000" b="1" dirty="0">
                <a:solidFill>
                  <a:schemeClr val="tx1">
                    <a:lumMod val="95000"/>
                    <a:lumOff val="5000"/>
                  </a:schemeClr>
                </a:solidFill>
                <a:cs typeface="B Nazanin" panose="00000400000000000000" pitchFamily="2" charset="-78"/>
              </a:rPr>
              <a:t> و </a:t>
            </a:r>
            <a:r>
              <a:rPr lang="en-US" sz="2000" b="1" dirty="0">
                <a:solidFill>
                  <a:schemeClr val="tx1">
                    <a:lumMod val="95000"/>
                    <a:lumOff val="5000"/>
                  </a:schemeClr>
                </a:solidFill>
                <a:cs typeface="B Nazanin" panose="00000400000000000000" pitchFamily="2" charset="-78"/>
              </a:rPr>
              <a:t>Exchanger E-113</a:t>
            </a:r>
            <a:r>
              <a:rPr lang="en-US" sz="2000" b="1" i="1" dirty="0">
                <a:solidFill>
                  <a:schemeClr val="tx1">
                    <a:lumMod val="95000"/>
                    <a:lumOff val="5000"/>
                  </a:schemeClr>
                </a:solidFill>
                <a:cs typeface="B Nazanin" panose="00000400000000000000" pitchFamily="2" charset="-78"/>
              </a:rPr>
              <a:t> </a:t>
            </a:r>
            <a:r>
              <a:rPr lang="fa-IR" sz="2000" b="1" dirty="0">
                <a:solidFill>
                  <a:schemeClr val="tx1">
                    <a:lumMod val="95000"/>
                    <a:lumOff val="5000"/>
                  </a:schemeClr>
                </a:solidFill>
                <a:cs typeface="B Nazanin" panose="00000400000000000000" pitchFamily="2" charset="-78"/>
              </a:rPr>
              <a:t>همراه با تغییر فاز جریان گرم)</a:t>
            </a:r>
          </a:p>
          <a:p>
            <a:pPr algn="just" rtl="1"/>
            <a:endParaRPr lang="en-US" sz="1600" b="1" dirty="0">
              <a:solidFill>
                <a:schemeClr val="tx1">
                  <a:lumMod val="95000"/>
                  <a:lumOff val="5000"/>
                </a:schemeClr>
              </a:solidFill>
              <a:cs typeface="B Nazanin" panose="00000400000000000000" pitchFamily="2" charset="-78"/>
            </a:endParaRPr>
          </a:p>
          <a:p>
            <a:pPr algn="just" rtl="1"/>
            <a:r>
              <a:rPr lang="fa-IR" sz="1600" b="1" dirty="0">
                <a:cs typeface="B Nazanin" panose="00000400000000000000" pitchFamily="2" charset="-78"/>
              </a:rPr>
              <a:t> در این دو مبدل جریان های گرم، </a:t>
            </a:r>
            <a:r>
              <a:rPr lang="en-US" sz="1600" b="1" dirty="0">
                <a:cs typeface="B Nazanin" panose="00000400000000000000" pitchFamily="2" charset="-78"/>
              </a:rPr>
              <a:t>S-7,S-15</a:t>
            </a:r>
            <a:r>
              <a:rPr lang="fa-IR" sz="1600" b="1" dirty="0">
                <a:cs typeface="B Nazanin" panose="00000400000000000000" pitchFamily="2" charset="-78"/>
              </a:rPr>
              <a:t> که ورودی به مبدل هستند فقط فشار و </a:t>
            </a:r>
            <a:r>
              <a:rPr lang="en-US" sz="1600" b="1" dirty="0">
                <a:cs typeface="B Nazanin" panose="00000400000000000000" pitchFamily="2" charset="-78"/>
              </a:rPr>
              <a:t>Vapor fraction </a:t>
            </a:r>
            <a:r>
              <a:rPr lang="fa-IR" sz="1600" b="1" dirty="0">
                <a:cs typeface="B Nazanin" panose="00000400000000000000" pitchFamily="2" charset="-78"/>
              </a:rPr>
              <a:t>آنها مشخص است و دبی مولی آنها مشخص نیست. می توان با استفاده از </a:t>
            </a:r>
            <a:r>
              <a:rPr lang="en-US" sz="1600" b="1" dirty="0">
                <a:cs typeface="B Nazanin" panose="00000400000000000000" pitchFamily="2" charset="-78"/>
              </a:rPr>
              <a:t>sensivity analysis</a:t>
            </a:r>
            <a:r>
              <a:rPr lang="fa-IR" sz="1600" b="1" dirty="0">
                <a:cs typeface="B Nazanin" panose="00000400000000000000" pitchFamily="2" charset="-78"/>
              </a:rPr>
              <a:t> و در نهایت با استفاده از </a:t>
            </a:r>
            <a:r>
              <a:rPr lang="en-US" sz="1600" b="1" dirty="0">
                <a:cs typeface="B Nazanin" panose="00000400000000000000" pitchFamily="2" charset="-78"/>
              </a:rPr>
              <a:t>Design spec</a:t>
            </a:r>
            <a:r>
              <a:rPr lang="fa-IR" sz="1600" b="1" dirty="0">
                <a:cs typeface="B Nazanin" panose="00000400000000000000" pitchFamily="2" charset="-78"/>
              </a:rPr>
              <a:t> مقدار دبی مولی آنها را برای حالتی که جریان های تغییر فاز می­دهند یافت.</a:t>
            </a:r>
          </a:p>
        </p:txBody>
      </p:sp>
    </p:spTree>
    <p:extLst>
      <p:ext uri="{BB962C8B-B14F-4D97-AF65-F5344CB8AC3E}">
        <p14:creationId xmlns:p14="http://schemas.microsoft.com/office/powerpoint/2010/main" val="25553468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ChangeArrowheads="1"/>
          </p:cNvSpPr>
          <p:nvPr/>
        </p:nvSpPr>
        <p:spPr bwMode="auto">
          <a:xfrm>
            <a:off x="228600" y="397877"/>
            <a:ext cx="545713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defTabSz="914400" rtl="1"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bmk="_Toc94462070">
                <a:ln>
                  <a:noFill/>
                </a:ln>
                <a:solidFill>
                  <a:srgbClr val="4472C4"/>
                </a:solidFill>
                <a:effectLst/>
                <a:latin typeface="Times New Roman" pitchFamily="18" charset="0"/>
                <a:ea typeface="Calibri" pitchFamily="34" charset="0"/>
                <a:cs typeface="B Nazanin" pitchFamily="2" charset="-78"/>
              </a:rPr>
              <a:t>Sensitivity analysis (molar flow of S-7 and S-15)</a:t>
            </a:r>
            <a:r>
              <a:rPr kumimoji="0" lang="en-US" sz="2000" b="1" i="0" u="none" strike="noStrike" cap="none" normalizeH="0" baseline="0" dirty="0">
                <a:ln>
                  <a:noFill/>
                </a:ln>
                <a:solidFill>
                  <a:srgbClr val="4472C4"/>
                </a:solidFill>
                <a:effectLst/>
                <a:latin typeface="Times New Roman" pitchFamily="18" charset="0"/>
                <a:ea typeface="Calibri" pitchFamily="34" charset="0"/>
                <a:cs typeface="B Nazanin" pitchFamily="2" charset="-78"/>
              </a:rPr>
              <a:t> </a:t>
            </a:r>
            <a:endParaRPr kumimoji="0" lang="en-US" sz="2000" b="0" i="0" u="none" strike="noStrike" cap="none" normalizeH="0" baseline="0" dirty="0">
              <a:ln>
                <a:noFill/>
              </a:ln>
              <a:solidFill>
                <a:schemeClr val="tx1"/>
              </a:solidFill>
              <a:effectLst/>
              <a:latin typeface="Arial" pitchFamily="34" charset="0"/>
              <a:cs typeface="Arial" pitchFamily="34" charset="0"/>
            </a:endParaRPr>
          </a:p>
        </p:txBody>
      </p:sp>
      <p:pic>
        <p:nvPicPr>
          <p:cNvPr id="6145" name="Picture 2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1000" y="990600"/>
            <a:ext cx="8463090" cy="52578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3"/>
          <p:cNvSpPr>
            <a:spLocks noChangeArrowheads="1"/>
          </p:cNvSpPr>
          <p:nvPr/>
        </p:nvSpPr>
        <p:spPr bwMode="auto">
          <a:xfrm>
            <a:off x="0" y="40195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r" defTabSz="914400" rtl="1" eaLnBrk="1" fontAlgn="base" latinLnBrk="0" hangingPunct="1">
              <a:lnSpc>
                <a:spcPct val="100000"/>
              </a:lnSpc>
              <a:spcBef>
                <a:spcPct val="0"/>
              </a:spcBef>
              <a:spcAft>
                <a:spcPct val="0"/>
              </a:spcAft>
              <a:buClrTx/>
              <a:buSzTx/>
              <a:buFontTx/>
              <a:buNone/>
              <a:tabLst/>
            </a:pPr>
            <a:endParaRPr kumimoji="0" lang="fa-IR" sz="1800" b="0" i="0" u="none" strike="noStrike" cap="none" normalizeH="0" baseline="0" dirty="0">
              <a:ln>
                <a:noFill/>
              </a:ln>
              <a:solidFill>
                <a:schemeClr val="tx1"/>
              </a:solidFill>
              <a:effectLst/>
              <a:latin typeface="Arial" pitchFamily="34" charset="0"/>
              <a:cs typeface="Arial" pitchFamily="34" charset="0"/>
            </a:endParaRPr>
          </a:p>
        </p:txBody>
      </p:sp>
    </p:spTree>
    <p:extLst>
      <p:ext uri="{BB962C8B-B14F-4D97-AF65-F5344CB8AC3E}">
        <p14:creationId xmlns:p14="http://schemas.microsoft.com/office/powerpoint/2010/main" val="2247320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a:stretch>
            <a:fillRect/>
          </a:stretch>
        </p:blipFill>
        <p:spPr>
          <a:xfrm>
            <a:off x="609600" y="533400"/>
            <a:ext cx="7696200" cy="4953000"/>
          </a:xfrm>
          <a:prstGeom prst="rect">
            <a:avLst/>
          </a:prstGeom>
        </p:spPr>
      </p:pic>
    </p:spTree>
    <p:extLst>
      <p:ext uri="{BB962C8B-B14F-4D97-AF65-F5344CB8AC3E}">
        <p14:creationId xmlns:p14="http://schemas.microsoft.com/office/powerpoint/2010/main" val="19046038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a:stretch>
            <a:fillRect/>
          </a:stretch>
        </p:blipFill>
        <p:spPr>
          <a:xfrm>
            <a:off x="381000" y="381000"/>
            <a:ext cx="8382000" cy="5562600"/>
          </a:xfrm>
          <a:prstGeom prst="rect">
            <a:avLst/>
          </a:prstGeom>
        </p:spPr>
      </p:pic>
    </p:spTree>
    <p:extLst>
      <p:ext uri="{BB962C8B-B14F-4D97-AF65-F5344CB8AC3E}">
        <p14:creationId xmlns:p14="http://schemas.microsoft.com/office/powerpoint/2010/main" val="1101155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a:stretch>
            <a:fillRect/>
          </a:stretch>
        </p:blipFill>
        <p:spPr>
          <a:xfrm>
            <a:off x="381000" y="457200"/>
            <a:ext cx="8305800" cy="5562600"/>
          </a:xfrm>
          <a:prstGeom prst="rect">
            <a:avLst/>
          </a:prstGeom>
        </p:spPr>
      </p:pic>
    </p:spTree>
    <p:extLst>
      <p:ext uri="{BB962C8B-B14F-4D97-AF65-F5344CB8AC3E}">
        <p14:creationId xmlns:p14="http://schemas.microsoft.com/office/powerpoint/2010/main" val="6896033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ChangeArrowheads="1"/>
          </p:cNvSpPr>
          <p:nvPr/>
        </p:nvSpPr>
        <p:spPr bwMode="auto">
          <a:xfrm>
            <a:off x="309674" y="213602"/>
            <a:ext cx="466364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defTabSz="914400" rtl="1"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bmk="_Toc94462071">
                <a:ln>
                  <a:noFill/>
                </a:ln>
                <a:solidFill>
                  <a:srgbClr val="4472C4"/>
                </a:solidFill>
                <a:effectLst/>
                <a:latin typeface="Times New Roman" pitchFamily="18" charset="0"/>
                <a:ea typeface="Calibri" pitchFamily="34" charset="0"/>
                <a:cs typeface="B Nazanin" pitchFamily="2" charset="-78"/>
              </a:rPr>
              <a:t>Design spec (molar flow of S-7 and S-15)</a:t>
            </a:r>
            <a:r>
              <a:rPr kumimoji="0" lang="en-US" sz="2000" b="1" i="0" u="none" strike="noStrike" cap="none" normalizeH="0" baseline="0" dirty="0">
                <a:ln>
                  <a:noFill/>
                </a:ln>
                <a:solidFill>
                  <a:srgbClr val="4472C4"/>
                </a:solidFill>
                <a:effectLst/>
                <a:latin typeface="Times New Roman" pitchFamily="18" charset="0"/>
                <a:ea typeface="Calibri" pitchFamily="34" charset="0"/>
                <a:cs typeface="B Nazanin" pitchFamily="2" charset="-78"/>
              </a:rPr>
              <a:t> </a:t>
            </a:r>
            <a:endParaRPr kumimoji="0" lang="en-US" sz="2000" b="0" i="0" u="none" strike="noStrike" cap="none" normalizeH="0" baseline="0" dirty="0">
              <a:ln>
                <a:noFill/>
              </a:ln>
              <a:solidFill>
                <a:schemeClr val="tx1"/>
              </a:solidFill>
              <a:effectLst/>
              <a:latin typeface="Arial" pitchFamily="34" charset="0"/>
              <a:cs typeface="Arial" pitchFamily="34" charset="0"/>
            </a:endParaRPr>
          </a:p>
        </p:txBody>
      </p:sp>
      <p:pic>
        <p:nvPicPr>
          <p:cNvPr id="7169" name="Picture 3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0999" y="914400"/>
            <a:ext cx="8362797" cy="51816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3"/>
          <p:cNvSpPr>
            <a:spLocks noChangeArrowheads="1"/>
          </p:cNvSpPr>
          <p:nvPr/>
        </p:nvSpPr>
        <p:spPr bwMode="auto">
          <a:xfrm>
            <a:off x="0" y="401002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r" defTabSz="914400" rtl="1" eaLnBrk="1" fontAlgn="base" latinLnBrk="0" hangingPunct="1">
              <a:lnSpc>
                <a:spcPct val="100000"/>
              </a:lnSpc>
              <a:spcBef>
                <a:spcPct val="0"/>
              </a:spcBef>
              <a:spcAft>
                <a:spcPct val="0"/>
              </a:spcAft>
              <a:buClrTx/>
              <a:buSzTx/>
              <a:buFontTx/>
              <a:buNone/>
              <a:tabLst/>
            </a:pPr>
            <a:endParaRPr kumimoji="0" lang="fa-IR" sz="1800" b="0" i="0" u="none" strike="noStrike" cap="none" normalizeH="0" baseline="0" dirty="0">
              <a:ln>
                <a:noFill/>
              </a:ln>
              <a:solidFill>
                <a:schemeClr val="tx1"/>
              </a:solidFill>
              <a:effectLst/>
              <a:latin typeface="Arial" pitchFamily="34" charset="0"/>
              <a:cs typeface="Arial" pitchFamily="34" charset="0"/>
            </a:endParaRPr>
          </a:p>
        </p:txBody>
      </p:sp>
    </p:spTree>
    <p:extLst>
      <p:ext uri="{BB962C8B-B14F-4D97-AF65-F5344CB8AC3E}">
        <p14:creationId xmlns:p14="http://schemas.microsoft.com/office/powerpoint/2010/main" val="19111410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 y="457200"/>
            <a:ext cx="8534400" cy="3194977"/>
          </a:xfrm>
          <a:prstGeom prst="rect">
            <a:avLst/>
          </a:prstGeom>
        </p:spPr>
        <p:txBody>
          <a:bodyPr wrap="square">
            <a:spAutoFit/>
          </a:bodyPr>
          <a:lstStyle/>
          <a:p>
            <a:pPr marL="0" marR="0" algn="just" rtl="1">
              <a:lnSpc>
                <a:spcPct val="107000"/>
              </a:lnSpc>
              <a:spcBef>
                <a:spcPts val="0"/>
              </a:spcBef>
              <a:spcAft>
                <a:spcPts val="800"/>
              </a:spcAft>
            </a:pPr>
            <a:r>
              <a:rPr lang="ar-SA" sz="1800" b="1" dirty="0">
                <a:effectLst/>
                <a:latin typeface="Times New Roman" panose="02020603050405020304" pitchFamily="18" charset="0"/>
                <a:ea typeface="Calibri" panose="020F0502020204030204" pitchFamily="34" charset="0"/>
                <a:cs typeface="B Nazanin" panose="00000400000000000000" pitchFamily="2" charset="-78"/>
              </a:rPr>
              <a:t>به طور کلی استن از سه روش معمول زیر تولید می شود</a:t>
            </a:r>
            <a:r>
              <a:rPr lang="en-US" sz="1800" b="1" dirty="0">
                <a:effectLst/>
                <a:latin typeface="Times New Roman" panose="02020603050405020304" pitchFamily="18" charset="0"/>
                <a:ea typeface="Calibri" panose="020F0502020204030204" pitchFamily="34" charset="0"/>
                <a:cs typeface="B Nazanin" panose="00000400000000000000" pitchFamily="2" charset="-78"/>
              </a:rPr>
              <a:t>.</a:t>
            </a:r>
            <a:endParaRPr lang="fa-IR" sz="1800" b="1" dirty="0">
              <a:effectLst/>
              <a:latin typeface="Times New Roman" panose="02020603050405020304" pitchFamily="18" charset="0"/>
              <a:ea typeface="Calibri" panose="020F0502020204030204" pitchFamily="34" charset="0"/>
              <a:cs typeface="B Nazanin" panose="00000400000000000000" pitchFamily="2" charset="-78"/>
            </a:endParaRPr>
          </a:p>
          <a:p>
            <a:pPr marL="0" marR="0" algn="just" rtl="1">
              <a:lnSpc>
                <a:spcPct val="107000"/>
              </a:lnSpc>
              <a:spcBef>
                <a:spcPts val="0"/>
              </a:spcBef>
              <a:spcAft>
                <a:spcPts val="800"/>
              </a:spcAft>
            </a:pPr>
            <a:endParaRPr lang="en-US" sz="1800" b="1" dirty="0">
              <a:effectLst/>
              <a:latin typeface="Calibri" panose="020F0502020204030204" pitchFamily="34" charset="0"/>
              <a:ea typeface="Calibri" panose="020F0502020204030204" pitchFamily="34" charset="0"/>
              <a:cs typeface="B Nazanin" panose="00000400000000000000" pitchFamily="2" charset="-78"/>
            </a:endParaRPr>
          </a:p>
          <a:p>
            <a:pPr marL="0" marR="0" algn="just" rtl="1">
              <a:lnSpc>
                <a:spcPct val="107000"/>
              </a:lnSpc>
              <a:spcBef>
                <a:spcPts val="0"/>
              </a:spcBef>
              <a:spcAft>
                <a:spcPts val="800"/>
              </a:spcAft>
            </a:pPr>
            <a:r>
              <a:rPr lang="en-US" sz="1800" b="1" dirty="0">
                <a:effectLst/>
                <a:latin typeface="Times New Roman" panose="02020603050405020304" pitchFamily="18" charset="0"/>
                <a:ea typeface="Calibri" panose="020F0502020204030204" pitchFamily="34" charset="0"/>
                <a:cs typeface="B Nazanin" panose="00000400000000000000" pitchFamily="2" charset="-78"/>
              </a:rPr>
              <a:t>*</a:t>
            </a:r>
            <a:r>
              <a:rPr lang="ar-SA" sz="1800" b="1" dirty="0">
                <a:effectLst/>
                <a:latin typeface="Times New Roman" panose="02020603050405020304" pitchFamily="18" charset="0"/>
                <a:ea typeface="Calibri" panose="020F0502020204030204" pitchFamily="34" charset="0"/>
                <a:cs typeface="B Nazanin" panose="00000400000000000000" pitchFamily="2" charset="-78"/>
              </a:rPr>
              <a:t>هیدروژن زدایی از ایزوپروپانول (ایزوپروپیل الکل)</a:t>
            </a:r>
            <a:r>
              <a:rPr lang="en-US" sz="1800" b="1" dirty="0">
                <a:effectLst/>
                <a:latin typeface="Times New Roman" panose="02020603050405020304" pitchFamily="18" charset="0"/>
                <a:ea typeface="Calibri" panose="020F0502020204030204" pitchFamily="34" charset="0"/>
                <a:cs typeface="B Nazanin" panose="00000400000000000000" pitchFamily="2" charset="-78"/>
              </a:rPr>
              <a:t> (isopropanol dehydrogenation)</a:t>
            </a:r>
            <a:endParaRPr lang="en-US" sz="1800" b="1" dirty="0">
              <a:effectLst/>
              <a:latin typeface="Calibri" panose="020F0502020204030204" pitchFamily="34" charset="0"/>
              <a:ea typeface="Calibri" panose="020F0502020204030204" pitchFamily="34" charset="0"/>
              <a:cs typeface="B Nazanin" panose="00000400000000000000" pitchFamily="2" charset="-78"/>
            </a:endParaRPr>
          </a:p>
          <a:p>
            <a:pPr marL="0" marR="0" algn="just" rtl="1">
              <a:lnSpc>
                <a:spcPct val="107000"/>
              </a:lnSpc>
              <a:spcBef>
                <a:spcPts val="0"/>
              </a:spcBef>
              <a:spcAft>
                <a:spcPts val="800"/>
              </a:spcAft>
            </a:pPr>
            <a:r>
              <a:rPr lang="en-US" sz="1800" b="1" dirty="0">
                <a:effectLst/>
                <a:latin typeface="Times New Roman" panose="02020603050405020304" pitchFamily="18" charset="0"/>
                <a:ea typeface="Calibri" panose="020F0502020204030204" pitchFamily="34" charset="0"/>
                <a:cs typeface="B Nazanin" panose="00000400000000000000" pitchFamily="2" charset="-78"/>
              </a:rPr>
              <a:t>*</a:t>
            </a:r>
            <a:r>
              <a:rPr lang="ar-SA" sz="1800" b="1" dirty="0">
                <a:effectLst/>
                <a:latin typeface="Times New Roman" panose="02020603050405020304" pitchFamily="18" charset="0"/>
                <a:ea typeface="Calibri" panose="020F0502020204030204" pitchFamily="34" charset="0"/>
                <a:cs typeface="B Nazanin" panose="00000400000000000000" pitchFamily="2" charset="-78"/>
              </a:rPr>
              <a:t>تولید همزمان استون در فرآیند فنول از روش هوک</a:t>
            </a:r>
            <a:endParaRPr lang="en-US" sz="1800" b="1" dirty="0">
              <a:effectLst/>
              <a:latin typeface="Calibri" panose="020F0502020204030204" pitchFamily="34" charset="0"/>
              <a:ea typeface="Calibri" panose="020F0502020204030204" pitchFamily="34" charset="0"/>
              <a:cs typeface="B Nazanin" panose="00000400000000000000" pitchFamily="2" charset="-78"/>
            </a:endParaRPr>
          </a:p>
          <a:p>
            <a:pPr marL="0" marR="0" algn="just" rtl="1">
              <a:lnSpc>
                <a:spcPct val="107000"/>
              </a:lnSpc>
              <a:spcBef>
                <a:spcPts val="0"/>
              </a:spcBef>
              <a:spcAft>
                <a:spcPts val="800"/>
              </a:spcAft>
            </a:pPr>
            <a:r>
              <a:rPr lang="en-US" sz="1800" b="1" dirty="0">
                <a:effectLst/>
                <a:latin typeface="Times New Roman" panose="02020603050405020304" pitchFamily="18" charset="0"/>
                <a:ea typeface="Calibri" panose="020F0502020204030204" pitchFamily="34" charset="0"/>
                <a:cs typeface="B Nazanin" panose="00000400000000000000" pitchFamily="2" charset="-78"/>
              </a:rPr>
              <a:t>*</a:t>
            </a:r>
            <a:r>
              <a:rPr lang="ar-SA" sz="1800" b="1" dirty="0">
                <a:effectLst/>
                <a:latin typeface="Times New Roman" panose="02020603050405020304" pitchFamily="18" charset="0"/>
                <a:ea typeface="Calibri" panose="020F0502020204030204" pitchFamily="34" charset="0"/>
                <a:cs typeface="B Nazanin" panose="00000400000000000000" pitchFamily="2" charset="-78"/>
              </a:rPr>
              <a:t>اکسیداسیون مستقیم پروپن با استفاده از روش واکر </a:t>
            </a:r>
            <a:r>
              <a:rPr lang="ar-SA" sz="1800" b="1" dirty="0">
                <a:effectLst/>
                <a:latin typeface="Calibri" panose="020F0502020204030204" pitchFamily="34" charset="0"/>
                <a:ea typeface="Calibri" panose="020F0502020204030204" pitchFamily="34" charset="0"/>
                <a:cs typeface="B Nazanin" panose="00000400000000000000" pitchFamily="2" charset="-78"/>
              </a:rPr>
              <a:t>–</a:t>
            </a:r>
            <a:r>
              <a:rPr lang="ar-SA" sz="1800" b="1" dirty="0">
                <a:effectLst/>
                <a:latin typeface="Times New Roman" panose="02020603050405020304" pitchFamily="18" charset="0"/>
                <a:ea typeface="Calibri" panose="020F0502020204030204" pitchFamily="34" charset="0"/>
                <a:cs typeface="B Nazanin" panose="00000400000000000000" pitchFamily="2" charset="-78"/>
              </a:rPr>
              <a:t> هوخست</a:t>
            </a:r>
            <a:endParaRPr lang="en-US" sz="1800" b="1" dirty="0">
              <a:effectLst/>
              <a:latin typeface="Times New Roman" panose="02020603050405020304" pitchFamily="18" charset="0"/>
              <a:ea typeface="Calibri" panose="020F0502020204030204" pitchFamily="34" charset="0"/>
              <a:cs typeface="B Nazanin" panose="00000400000000000000" pitchFamily="2" charset="-78"/>
            </a:endParaRPr>
          </a:p>
          <a:p>
            <a:pPr marL="0" marR="0" algn="just" rtl="1">
              <a:lnSpc>
                <a:spcPct val="107000"/>
              </a:lnSpc>
              <a:spcBef>
                <a:spcPts val="0"/>
              </a:spcBef>
              <a:spcAft>
                <a:spcPts val="800"/>
              </a:spcAft>
            </a:pPr>
            <a:endParaRPr lang="en-US" dirty="0">
              <a:latin typeface="Times New Roman" panose="02020603050405020304" pitchFamily="18" charset="0"/>
              <a:ea typeface="Calibri" panose="020F0502020204030204" pitchFamily="34" charset="0"/>
              <a:cs typeface="B Nazanin" panose="00000400000000000000" pitchFamily="2" charset="-78"/>
            </a:endParaRPr>
          </a:p>
          <a:p>
            <a:pPr algn="ctr" rtl="1">
              <a:lnSpc>
                <a:spcPct val="107000"/>
              </a:lnSpc>
              <a:spcAft>
                <a:spcPts val="800"/>
              </a:spcAft>
            </a:pPr>
            <a:r>
              <a:rPr lang="en-US" sz="20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Base Process Block Diagram </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en-US" dirty="0">
              <a:cs typeface="B Nazanin" panose="00000400000000000000" pitchFamily="2" charset="-78"/>
            </a:endParaRPr>
          </a:p>
        </p:txBody>
      </p:sp>
      <p:pic>
        <p:nvPicPr>
          <p:cNvPr id="3" name="Picture 2">
            <a:extLst>
              <a:ext uri="{FF2B5EF4-FFF2-40B4-BE49-F238E27FC236}">
                <a16:creationId xmlns:a16="http://schemas.microsoft.com/office/drawing/2014/main" id="{86203166-CF38-4292-8C45-C5C2706CA9DF}"/>
              </a:ext>
            </a:extLst>
          </p:cNvPr>
          <p:cNvPicPr>
            <a:picLocks noChangeAspect="1"/>
          </p:cNvPicPr>
          <p:nvPr/>
        </p:nvPicPr>
        <p:blipFill>
          <a:blip r:embed="rId2"/>
          <a:stretch>
            <a:fillRect/>
          </a:stretch>
        </p:blipFill>
        <p:spPr>
          <a:xfrm>
            <a:off x="76200" y="3678681"/>
            <a:ext cx="8991600" cy="2345762"/>
          </a:xfrm>
          <a:prstGeom prst="rect">
            <a:avLst/>
          </a:prstGeom>
          <a:effectLst>
            <a:glow rad="127000">
              <a:schemeClr val="bg2">
                <a:lumMod val="75000"/>
              </a:schemeClr>
            </a:glow>
            <a:outerShdw blurRad="50800" dist="50800" dir="5400000" algn="ctr" rotWithShape="0">
              <a:schemeClr val="bg2">
                <a:lumMod val="75000"/>
              </a:schemeClr>
            </a:outerShdw>
          </a:effectLst>
        </p:spPr>
      </p:pic>
    </p:spTree>
    <p:extLst>
      <p:ext uri="{BB962C8B-B14F-4D97-AF65-F5344CB8AC3E}">
        <p14:creationId xmlns:p14="http://schemas.microsoft.com/office/powerpoint/2010/main" val="33106970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a:stretch>
            <a:fillRect/>
          </a:stretch>
        </p:blipFill>
        <p:spPr>
          <a:xfrm>
            <a:off x="457200" y="457200"/>
            <a:ext cx="8229600" cy="5562600"/>
          </a:xfrm>
          <a:prstGeom prst="rect">
            <a:avLst/>
          </a:prstGeom>
        </p:spPr>
      </p:pic>
    </p:spTree>
    <p:extLst>
      <p:ext uri="{BB962C8B-B14F-4D97-AF65-F5344CB8AC3E}">
        <p14:creationId xmlns:p14="http://schemas.microsoft.com/office/powerpoint/2010/main" val="10565089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a:stretch>
            <a:fillRect/>
          </a:stretch>
        </p:blipFill>
        <p:spPr>
          <a:xfrm>
            <a:off x="381000" y="457200"/>
            <a:ext cx="8229600" cy="5715000"/>
          </a:xfrm>
          <a:prstGeom prst="rect">
            <a:avLst/>
          </a:prstGeom>
        </p:spPr>
      </p:pic>
    </p:spTree>
    <p:extLst>
      <p:ext uri="{BB962C8B-B14F-4D97-AF65-F5344CB8AC3E}">
        <p14:creationId xmlns:p14="http://schemas.microsoft.com/office/powerpoint/2010/main" val="428584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rotWithShape="1">
          <a:blip r:embed="rId2"/>
          <a:srcRect b="18451"/>
          <a:stretch/>
        </p:blipFill>
        <p:spPr bwMode="auto">
          <a:xfrm>
            <a:off x="381000" y="381000"/>
            <a:ext cx="8305800" cy="548640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7270775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rotWithShape="1">
          <a:blip r:embed="rId2"/>
          <a:srcRect b="23785"/>
          <a:stretch/>
        </p:blipFill>
        <p:spPr bwMode="auto">
          <a:xfrm>
            <a:off x="609600" y="304800"/>
            <a:ext cx="7924800" cy="548640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1235282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rotWithShape="1">
          <a:blip r:embed="rId2"/>
          <a:srcRect b="30250"/>
          <a:stretch/>
        </p:blipFill>
        <p:spPr bwMode="auto">
          <a:xfrm>
            <a:off x="381000" y="381000"/>
            <a:ext cx="8305800" cy="426720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6071696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ChangeArrowheads="1"/>
          </p:cNvSpPr>
          <p:nvPr/>
        </p:nvSpPr>
        <p:spPr bwMode="auto">
          <a:xfrm>
            <a:off x="210457" y="609600"/>
            <a:ext cx="8723086" cy="9489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101568" numCol="1" anchor="ctr" anchorCtr="0" compatLnSpc="1">
            <a:prstTxWarp prst="textNoShape">
              <a:avLst/>
            </a:prstTxWarp>
            <a:spAutoFit/>
          </a:bodyPr>
          <a:lstStyle/>
          <a:p>
            <a:pPr marL="0" marR="0" lvl="0" indent="0" algn="l" defTabSz="914400" rtl="1"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bmk="_Toc94462072">
                <a:ln>
                  <a:noFill/>
                </a:ln>
                <a:solidFill>
                  <a:srgbClr val="4472C4"/>
                </a:solidFill>
                <a:effectLst/>
                <a:latin typeface="Times New Roman" pitchFamily="18" charset="0"/>
                <a:cs typeface="B Nazanin" pitchFamily="2" charset="-78"/>
              </a:rPr>
              <a:t>Reactor R-120</a:t>
            </a:r>
            <a:endParaRPr kumimoji="0" lang="en-US" sz="2000" b="1" i="0" u="none" strike="noStrike" cap="none" normalizeH="0" baseline="0" dirty="0">
              <a:ln>
                <a:noFill/>
              </a:ln>
              <a:solidFill>
                <a:srgbClr val="4472C4"/>
              </a:solidFill>
              <a:effectLst/>
              <a:latin typeface="Times New Roman" pitchFamily="18" charset="0"/>
              <a:cs typeface="B Nazanin" pitchFamily="2" charset="-78"/>
            </a:endParaRPr>
          </a:p>
          <a:p>
            <a:pPr marL="0" marR="0" lvl="0" indent="0" algn="r" defTabSz="914400" rtl="1" eaLnBrk="0" fontAlgn="base" latinLnBrk="0" hangingPunct="0">
              <a:lnSpc>
                <a:spcPct val="100000"/>
              </a:lnSpc>
              <a:spcBef>
                <a:spcPct val="0"/>
              </a:spcBef>
              <a:spcAft>
                <a:spcPct val="0"/>
              </a:spcAft>
              <a:buClrTx/>
              <a:buSzTx/>
              <a:buFontTx/>
              <a:buNone/>
              <a:tabLst/>
            </a:pPr>
            <a:r>
              <a:rPr kumimoji="0" lang="fa-IR" sz="1400" b="1" i="0" u="none" strike="noStrike" cap="none" normalizeH="0" baseline="0" dirty="0">
                <a:ln>
                  <a:noFill/>
                </a:ln>
                <a:solidFill>
                  <a:schemeClr val="tx1"/>
                </a:solidFill>
                <a:effectLst/>
                <a:latin typeface="Calibri" pitchFamily="34" charset="0"/>
                <a:ea typeface="Calibri" pitchFamily="34" charset="0"/>
                <a:cs typeface="B Nazanin" pitchFamily="2" charset="-78"/>
              </a:rPr>
              <a:t>با استفاده ازمقاله موجود دیتاهایی از جمله قطر راکتور و میزان فضای خالی راکتور استفاده شد.</a:t>
            </a:r>
            <a:endParaRPr kumimoji="0" lang="en-US" sz="1400" b="1" i="0" u="none" strike="noStrike" cap="none" normalizeH="0" baseline="0" dirty="0">
              <a:ln>
                <a:noFill/>
              </a:ln>
              <a:solidFill>
                <a:schemeClr val="tx1"/>
              </a:solidFill>
              <a:effectLst/>
              <a:latin typeface="Arial" pitchFamily="34" charset="0"/>
              <a:cs typeface="B Nazanin" panose="00000400000000000000" pitchFamily="2" charset="-78"/>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pic>
        <p:nvPicPr>
          <p:cNvPr id="8193" name="Picture 1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7200" y="1752600"/>
            <a:ext cx="8401050" cy="48006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3"/>
          <p:cNvSpPr>
            <a:spLocks noChangeArrowheads="1"/>
          </p:cNvSpPr>
          <p:nvPr/>
        </p:nvSpPr>
        <p:spPr bwMode="auto">
          <a:xfrm>
            <a:off x="0" y="37338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r" defTabSz="914400" rtl="1" eaLnBrk="1" fontAlgn="base" latinLnBrk="0" hangingPunct="1">
              <a:lnSpc>
                <a:spcPct val="100000"/>
              </a:lnSpc>
              <a:spcBef>
                <a:spcPct val="0"/>
              </a:spcBef>
              <a:spcAft>
                <a:spcPct val="0"/>
              </a:spcAft>
              <a:buClrTx/>
              <a:buSzTx/>
              <a:buFontTx/>
              <a:buNone/>
              <a:tabLst/>
            </a:pPr>
            <a:endParaRPr kumimoji="0" lang="fa-IR" sz="1800" b="0" i="0" u="none" strike="noStrike" cap="none" normalizeH="0" baseline="0" dirty="0">
              <a:ln>
                <a:noFill/>
              </a:ln>
              <a:solidFill>
                <a:schemeClr val="tx1"/>
              </a:solidFill>
              <a:effectLst/>
              <a:latin typeface="Arial" pitchFamily="34" charset="0"/>
              <a:cs typeface="Arial" pitchFamily="34" charset="0"/>
            </a:endParaRPr>
          </a:p>
        </p:txBody>
      </p:sp>
    </p:spTree>
    <p:extLst>
      <p:ext uri="{BB962C8B-B14F-4D97-AF65-F5344CB8AC3E}">
        <p14:creationId xmlns:p14="http://schemas.microsoft.com/office/powerpoint/2010/main" val="60442875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rotWithShape="1">
          <a:blip r:embed="rId2"/>
          <a:srcRect b="9178"/>
          <a:stretch/>
        </p:blipFill>
        <p:spPr bwMode="auto">
          <a:xfrm>
            <a:off x="228600" y="340360"/>
            <a:ext cx="8534400" cy="522224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1967149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rotWithShape="1">
          <a:blip r:embed="rId2"/>
          <a:srcRect b="18363"/>
          <a:stretch/>
        </p:blipFill>
        <p:spPr bwMode="auto">
          <a:xfrm>
            <a:off x="304800" y="685800"/>
            <a:ext cx="8458200" cy="510540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0132850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rotWithShape="1">
          <a:blip r:embed="rId2"/>
          <a:srcRect b="22631"/>
          <a:stretch/>
        </p:blipFill>
        <p:spPr bwMode="auto">
          <a:xfrm>
            <a:off x="381000" y="762000"/>
            <a:ext cx="8305800" cy="487680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6784429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rotWithShape="1">
          <a:blip r:embed="rId2"/>
          <a:srcRect b="4389"/>
          <a:stretch/>
        </p:blipFill>
        <p:spPr bwMode="auto">
          <a:xfrm>
            <a:off x="457200" y="762000"/>
            <a:ext cx="8077200" cy="502920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7672867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020" y="778193"/>
            <a:ext cx="9077960" cy="5301615"/>
          </a:xfrm>
          <a:prstGeom prst="rect">
            <a:avLst/>
          </a:prstGeom>
          <a:noFill/>
          <a:ln>
            <a:noFill/>
          </a:ln>
        </p:spPr>
      </p:pic>
      <p:sp>
        <p:nvSpPr>
          <p:cNvPr id="5" name="Rectangle 4"/>
          <p:cNvSpPr/>
          <p:nvPr/>
        </p:nvSpPr>
        <p:spPr>
          <a:xfrm>
            <a:off x="381000" y="304800"/>
            <a:ext cx="1234505" cy="369332"/>
          </a:xfrm>
          <a:prstGeom prst="rect">
            <a:avLst/>
          </a:prstGeom>
        </p:spPr>
        <p:txBody>
          <a:bodyPr wrap="none">
            <a:spAutoFit/>
          </a:bodyPr>
          <a:lstStyle/>
          <a:p>
            <a:r>
              <a:rPr lang="en-US" dirty="0">
                <a:effectLst>
                  <a:outerShdw blurRad="38100" dist="19050" dir="2700000" algn="tl">
                    <a:schemeClr val="dk1">
                      <a:alpha val="40000"/>
                    </a:schemeClr>
                  </a:outerShdw>
                </a:effectLst>
              </a:rPr>
              <a:t>Plant sheet</a:t>
            </a:r>
            <a:endParaRPr lang="fa-IR" dirty="0"/>
          </a:p>
        </p:txBody>
      </p:sp>
    </p:spTree>
    <p:extLst>
      <p:ext uri="{BB962C8B-B14F-4D97-AF65-F5344CB8AC3E}">
        <p14:creationId xmlns:p14="http://schemas.microsoft.com/office/powerpoint/2010/main" val="75744823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rotWithShape="1">
          <a:blip r:embed="rId2" cstate="print">
            <a:extLst>
              <a:ext uri="{28A0092B-C50C-407E-A947-70E740481C1C}">
                <a14:useLocalDpi xmlns:a14="http://schemas.microsoft.com/office/drawing/2010/main" val="0"/>
              </a:ext>
            </a:extLst>
          </a:blip>
          <a:srcRect b="8647"/>
          <a:stretch/>
        </p:blipFill>
        <p:spPr bwMode="auto">
          <a:xfrm>
            <a:off x="381000" y="609600"/>
            <a:ext cx="8153400" cy="502920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7021663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rotWithShape="1">
          <a:blip r:embed="rId2" cstate="print">
            <a:extLst>
              <a:ext uri="{28A0092B-C50C-407E-A947-70E740481C1C}">
                <a14:useLocalDpi xmlns:a14="http://schemas.microsoft.com/office/drawing/2010/main" val="0"/>
              </a:ext>
            </a:extLst>
          </a:blip>
          <a:srcRect b="8647"/>
          <a:stretch/>
        </p:blipFill>
        <p:spPr bwMode="auto">
          <a:xfrm>
            <a:off x="304800" y="685800"/>
            <a:ext cx="8305800" cy="510540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7320701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rotWithShape="1">
          <a:blip r:embed="rId2" cstate="print">
            <a:extLst>
              <a:ext uri="{28A0092B-C50C-407E-A947-70E740481C1C}">
                <a14:useLocalDpi xmlns:a14="http://schemas.microsoft.com/office/drawing/2010/main" val="0"/>
              </a:ext>
            </a:extLst>
          </a:blip>
          <a:srcRect b="9356"/>
          <a:stretch/>
        </p:blipFill>
        <p:spPr bwMode="auto">
          <a:xfrm>
            <a:off x="381000" y="609600"/>
            <a:ext cx="8305800" cy="525780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75211426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ChangeArrowheads="1"/>
          </p:cNvSpPr>
          <p:nvPr/>
        </p:nvSpPr>
        <p:spPr bwMode="auto">
          <a:xfrm>
            <a:off x="0" y="319049"/>
            <a:ext cx="4367093" cy="7335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101568" numCol="1" anchor="ctr" anchorCtr="0" compatLnSpc="1">
            <a:prstTxWarp prst="textNoShape">
              <a:avLst/>
            </a:prstTxWarp>
            <a:spAutoFit/>
          </a:bodyPr>
          <a:lstStyle/>
          <a:p>
            <a:pPr marL="0" marR="0" lvl="0" indent="0" algn="l" defTabSz="914400" rtl="1"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bmk="_Toc94462073">
                <a:ln>
                  <a:noFill/>
                </a:ln>
                <a:solidFill>
                  <a:srgbClr val="4472C4"/>
                </a:solidFill>
                <a:effectLst/>
                <a:latin typeface="Times New Roman" pitchFamily="18" charset="0"/>
                <a:cs typeface="B Nazanin" pitchFamily="2" charset="-78"/>
              </a:rPr>
              <a:t>Sensitivity analysis (length of reactor)</a:t>
            </a:r>
            <a:endParaRPr kumimoji="0" lang="en-US" sz="2000" b="1" i="0" u="none" strike="noStrike" cap="none" normalizeH="0" baseline="0" dirty="0">
              <a:ln>
                <a:noFill/>
              </a:ln>
              <a:solidFill>
                <a:srgbClr val="4472C4"/>
              </a:solidFill>
              <a:effectLst/>
              <a:latin typeface="Times New Roman" pitchFamily="18" charset="0"/>
              <a:cs typeface="B Nazanin" pitchFamily="2" charset="-78"/>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pic>
        <p:nvPicPr>
          <p:cNvPr id="9217" name="Picture 2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066800"/>
            <a:ext cx="8389642" cy="47244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3"/>
          <p:cNvSpPr>
            <a:spLocks noChangeArrowheads="1"/>
          </p:cNvSpPr>
          <p:nvPr/>
        </p:nvSpPr>
        <p:spPr bwMode="auto">
          <a:xfrm>
            <a:off x="0" y="368617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r" defTabSz="914400" rtl="1" eaLnBrk="1" fontAlgn="base" latinLnBrk="0" hangingPunct="1">
              <a:lnSpc>
                <a:spcPct val="100000"/>
              </a:lnSpc>
              <a:spcBef>
                <a:spcPct val="0"/>
              </a:spcBef>
              <a:spcAft>
                <a:spcPct val="0"/>
              </a:spcAft>
              <a:buClrTx/>
              <a:buSzTx/>
              <a:buFontTx/>
              <a:buNone/>
              <a:tabLst/>
            </a:pPr>
            <a:endParaRPr kumimoji="0" lang="fa-IR" sz="1800" b="0" i="0" u="none" strike="noStrike" cap="none" normalizeH="0" baseline="0" dirty="0">
              <a:ln>
                <a:noFill/>
              </a:ln>
              <a:solidFill>
                <a:schemeClr val="tx1"/>
              </a:solidFill>
              <a:effectLst/>
              <a:latin typeface="Arial" pitchFamily="34" charset="0"/>
              <a:cs typeface="Arial" pitchFamily="34" charset="0"/>
            </a:endParaRPr>
          </a:p>
        </p:txBody>
      </p:sp>
    </p:spTree>
    <p:extLst>
      <p:ext uri="{BB962C8B-B14F-4D97-AF65-F5344CB8AC3E}">
        <p14:creationId xmlns:p14="http://schemas.microsoft.com/office/powerpoint/2010/main" val="107249894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cstate="print">
            <a:extLst>
              <a:ext uri="{28A0092B-C50C-407E-A947-70E740481C1C}">
                <a14:useLocalDpi xmlns:a14="http://schemas.microsoft.com/office/drawing/2010/main" val="0"/>
              </a:ext>
            </a:extLst>
          </a:blip>
          <a:stretch>
            <a:fillRect/>
          </a:stretch>
        </p:blipFill>
        <p:spPr>
          <a:xfrm>
            <a:off x="533400" y="609600"/>
            <a:ext cx="8001000" cy="5105400"/>
          </a:xfrm>
          <a:prstGeom prst="rect">
            <a:avLst/>
          </a:prstGeom>
        </p:spPr>
      </p:pic>
    </p:spTree>
    <p:extLst>
      <p:ext uri="{BB962C8B-B14F-4D97-AF65-F5344CB8AC3E}">
        <p14:creationId xmlns:p14="http://schemas.microsoft.com/office/powerpoint/2010/main" val="13864358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cstate="print">
            <a:extLst>
              <a:ext uri="{28A0092B-C50C-407E-A947-70E740481C1C}">
                <a14:useLocalDpi xmlns:a14="http://schemas.microsoft.com/office/drawing/2010/main" val="0"/>
              </a:ext>
            </a:extLst>
          </a:blip>
          <a:stretch>
            <a:fillRect/>
          </a:stretch>
        </p:blipFill>
        <p:spPr>
          <a:xfrm>
            <a:off x="533400" y="685800"/>
            <a:ext cx="8001000" cy="4953000"/>
          </a:xfrm>
          <a:prstGeom prst="rect">
            <a:avLst/>
          </a:prstGeom>
        </p:spPr>
      </p:pic>
    </p:spTree>
    <p:extLst>
      <p:ext uri="{BB962C8B-B14F-4D97-AF65-F5344CB8AC3E}">
        <p14:creationId xmlns:p14="http://schemas.microsoft.com/office/powerpoint/2010/main" val="398223203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a:stretch>
            <a:fillRect/>
          </a:stretch>
        </p:blipFill>
        <p:spPr>
          <a:xfrm>
            <a:off x="609600" y="609600"/>
            <a:ext cx="7772400" cy="5029200"/>
          </a:xfrm>
          <a:prstGeom prst="rect">
            <a:avLst/>
          </a:prstGeom>
        </p:spPr>
      </p:pic>
    </p:spTree>
    <p:extLst>
      <p:ext uri="{BB962C8B-B14F-4D97-AF65-F5344CB8AC3E}">
        <p14:creationId xmlns:p14="http://schemas.microsoft.com/office/powerpoint/2010/main" val="61570471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57200" y="457200"/>
            <a:ext cx="3509487" cy="400110"/>
          </a:xfrm>
          <a:prstGeom prst="rect">
            <a:avLst/>
          </a:prstGeom>
        </p:spPr>
        <p:txBody>
          <a:bodyPr wrap="none">
            <a:spAutoFit/>
          </a:bodyPr>
          <a:lstStyle/>
          <a:p>
            <a:r>
              <a:rPr lang="en-US" sz="2000" b="1" dirty="0">
                <a:solidFill>
                  <a:schemeClr val="tx2">
                    <a:lumMod val="60000"/>
                    <a:lumOff val="40000"/>
                  </a:schemeClr>
                </a:solidFill>
                <a:latin typeface="Times New Roman" panose="02020603050405020304" pitchFamily="18" charset="0"/>
                <a:cs typeface="Times New Roman" panose="02020603050405020304" pitchFamily="18" charset="0"/>
              </a:rPr>
              <a:t>Design spec</a:t>
            </a:r>
            <a:r>
              <a:rPr lang="en-US" sz="2000" b="1" i="1" dirty="0">
                <a:solidFill>
                  <a:schemeClr val="tx2">
                    <a:lumMod val="60000"/>
                    <a:lumOff val="40000"/>
                  </a:schemeClr>
                </a:solidFill>
                <a:latin typeface="Times New Roman" panose="02020603050405020304" pitchFamily="18" charset="0"/>
                <a:cs typeface="Times New Roman" panose="02020603050405020304" pitchFamily="18" charset="0"/>
              </a:rPr>
              <a:t> </a:t>
            </a:r>
            <a:r>
              <a:rPr lang="en-US" sz="2000" b="1" dirty="0">
                <a:solidFill>
                  <a:schemeClr val="tx2">
                    <a:lumMod val="60000"/>
                    <a:lumOff val="40000"/>
                  </a:schemeClr>
                </a:solidFill>
                <a:latin typeface="Times New Roman" panose="02020603050405020304" pitchFamily="18" charset="0"/>
                <a:cs typeface="Times New Roman" panose="02020603050405020304" pitchFamily="18" charset="0"/>
              </a:rPr>
              <a:t>(length of reactor)</a:t>
            </a:r>
          </a:p>
        </p:txBody>
      </p:sp>
      <p:pic>
        <p:nvPicPr>
          <p:cNvPr id="5" name="Picture 4"/>
          <p:cNvPicPr/>
          <p:nvPr/>
        </p:nvPicPr>
        <p:blipFill>
          <a:blip r:embed="rId2"/>
          <a:stretch>
            <a:fillRect/>
          </a:stretch>
        </p:blipFill>
        <p:spPr>
          <a:xfrm>
            <a:off x="471714" y="1219200"/>
            <a:ext cx="8138886" cy="4419600"/>
          </a:xfrm>
          <a:prstGeom prst="rect">
            <a:avLst/>
          </a:prstGeom>
        </p:spPr>
      </p:pic>
    </p:spTree>
    <p:extLst>
      <p:ext uri="{BB962C8B-B14F-4D97-AF65-F5344CB8AC3E}">
        <p14:creationId xmlns:p14="http://schemas.microsoft.com/office/powerpoint/2010/main" val="361898218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a:stretch>
            <a:fillRect/>
          </a:stretch>
        </p:blipFill>
        <p:spPr>
          <a:xfrm>
            <a:off x="457200" y="609600"/>
            <a:ext cx="8077200" cy="5410200"/>
          </a:xfrm>
          <a:prstGeom prst="rect">
            <a:avLst/>
          </a:prstGeom>
        </p:spPr>
      </p:pic>
    </p:spTree>
    <p:extLst>
      <p:ext uri="{BB962C8B-B14F-4D97-AF65-F5344CB8AC3E}">
        <p14:creationId xmlns:p14="http://schemas.microsoft.com/office/powerpoint/2010/main" val="256511352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a:stretch>
            <a:fillRect/>
          </a:stretch>
        </p:blipFill>
        <p:spPr>
          <a:xfrm>
            <a:off x="457200" y="609600"/>
            <a:ext cx="8229600" cy="5105400"/>
          </a:xfrm>
          <a:prstGeom prst="rect">
            <a:avLst/>
          </a:prstGeom>
        </p:spPr>
      </p:pic>
    </p:spTree>
    <p:extLst>
      <p:ext uri="{BB962C8B-B14F-4D97-AF65-F5344CB8AC3E}">
        <p14:creationId xmlns:p14="http://schemas.microsoft.com/office/powerpoint/2010/main" val="18569374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31138B-567A-4A55-A554-444863495EB2}"/>
              </a:ext>
            </a:extLst>
          </p:cNvPr>
          <p:cNvSpPr>
            <a:spLocks noGrp="1"/>
          </p:cNvSpPr>
          <p:nvPr>
            <p:ph type="title"/>
          </p:nvPr>
        </p:nvSpPr>
        <p:spPr>
          <a:xfrm>
            <a:off x="457200" y="381000"/>
            <a:ext cx="8229600" cy="1143000"/>
          </a:xfrm>
        </p:spPr>
        <p:txBody>
          <a:bodyPr>
            <a:normAutofit fontScale="90000"/>
          </a:bodyPr>
          <a:lstStyle/>
          <a:p>
            <a:pPr algn="ctr" rtl="1"/>
            <a:r>
              <a:rPr lang="fa-IR" sz="4400" b="1" kern="0" dirty="0">
                <a:ln>
                  <a:noFill/>
                </a:ln>
                <a:solidFill>
                  <a:srgbClr val="000000"/>
                </a:solidFill>
                <a:effectLst/>
                <a:latin typeface="B Nazanin" panose="00000400000000000000" pitchFamily="2" charset="-78"/>
                <a:ea typeface="Times New Roman" panose="02020603050405020304" pitchFamily="18" charset="0"/>
                <a:cs typeface="B Nazanin" panose="00000400000000000000" pitchFamily="2" charset="-78"/>
              </a:rPr>
              <a:t>اهداف در حل مسئله:</a:t>
            </a:r>
            <a:br>
              <a:rPr lang="en-US" sz="4400" b="1" kern="0" dirty="0">
                <a:ln>
                  <a:noFill/>
                </a:ln>
                <a:solidFill>
                  <a:srgbClr val="000000"/>
                </a:solidFill>
                <a:effectLst/>
                <a:latin typeface="B Nazanin" panose="00000400000000000000" pitchFamily="2" charset="-78"/>
                <a:ea typeface="Times New Roman" panose="02020603050405020304" pitchFamily="18" charset="0"/>
                <a:cs typeface="B Nazanin" panose="00000400000000000000" pitchFamily="2" charset="-78"/>
              </a:rPr>
            </a:br>
            <a:endParaRPr lang="en-US" dirty="0"/>
          </a:p>
        </p:txBody>
      </p:sp>
      <p:sp>
        <p:nvSpPr>
          <p:cNvPr id="3" name="Content Placeholder 2">
            <a:extLst>
              <a:ext uri="{FF2B5EF4-FFF2-40B4-BE49-F238E27FC236}">
                <a16:creationId xmlns:a16="http://schemas.microsoft.com/office/drawing/2014/main" id="{B727114B-7AE6-48F8-B1E6-B8C4182B3B6F}"/>
              </a:ext>
            </a:extLst>
          </p:cNvPr>
          <p:cNvSpPr>
            <a:spLocks noGrp="1"/>
          </p:cNvSpPr>
          <p:nvPr>
            <p:ph idx="1"/>
          </p:nvPr>
        </p:nvSpPr>
        <p:spPr>
          <a:xfrm>
            <a:off x="457200" y="1676400"/>
            <a:ext cx="8229600" cy="4525963"/>
          </a:xfrm>
        </p:spPr>
        <p:txBody>
          <a:bodyPr/>
          <a:lstStyle/>
          <a:p>
            <a:pPr marL="0" marR="0" algn="r" rtl="1">
              <a:lnSpc>
                <a:spcPct val="107000"/>
              </a:lnSpc>
              <a:spcBef>
                <a:spcPts val="0"/>
              </a:spcBef>
              <a:spcAft>
                <a:spcPts val="800"/>
              </a:spcAft>
            </a:pPr>
            <a:r>
              <a:rPr lang="fa-IR" sz="1800" b="1" dirty="0">
                <a:effectLst/>
                <a:latin typeface="Times New Roman" panose="02020603050405020304" pitchFamily="18" charset="0"/>
                <a:ea typeface="Calibri" panose="020F0502020204030204" pitchFamily="34" charset="0"/>
                <a:cs typeface="B Nazanin" panose="00000400000000000000" pitchFamily="2" charset="-78"/>
              </a:rPr>
              <a:t>شبیه سازی تولید استون از ایزوپروپیل الکل با استفاده از </a:t>
            </a:r>
            <a:r>
              <a:rPr lang="en-US" sz="1800" b="1" dirty="0">
                <a:effectLst/>
                <a:latin typeface="Times New Roman" panose="02020603050405020304" pitchFamily="18" charset="0"/>
                <a:ea typeface="Calibri" panose="020F0502020204030204" pitchFamily="34" charset="0"/>
                <a:cs typeface="B Nazanin" panose="00000400000000000000" pitchFamily="2" charset="-78"/>
              </a:rPr>
              <a:t>Aspen plus</a:t>
            </a:r>
            <a:endParaRPr lang="en-US" sz="1800" b="1" dirty="0">
              <a:effectLst/>
              <a:latin typeface="Calibri" panose="020F0502020204030204" pitchFamily="34" charset="0"/>
              <a:ea typeface="Calibri" panose="020F0502020204030204" pitchFamily="34" charset="0"/>
              <a:cs typeface="B Nazanin" panose="00000400000000000000" pitchFamily="2" charset="-78"/>
            </a:endParaRPr>
          </a:p>
          <a:p>
            <a:pPr marL="0" marR="0" algn="r" rtl="1">
              <a:lnSpc>
                <a:spcPct val="107000"/>
              </a:lnSpc>
              <a:spcBef>
                <a:spcPts val="0"/>
              </a:spcBef>
              <a:spcAft>
                <a:spcPts val="800"/>
              </a:spcAft>
            </a:pPr>
            <a:r>
              <a:rPr lang="fa-IR" sz="1800" b="1" dirty="0">
                <a:effectLst/>
                <a:latin typeface="Times New Roman" panose="02020603050405020304" pitchFamily="18" charset="0"/>
                <a:ea typeface="Calibri" panose="020F0502020204030204" pitchFamily="34" charset="0"/>
                <a:cs typeface="B Nazanin" panose="00000400000000000000" pitchFamily="2" charset="-78"/>
              </a:rPr>
              <a:t>یافتن دبی مولی جریان های سرد در مبدل­ها از طریق </a:t>
            </a:r>
            <a:r>
              <a:rPr lang="en-US" sz="1600" b="1" dirty="0">
                <a:effectLst/>
                <a:latin typeface="Times New Roman" panose="02020603050405020304" pitchFamily="18" charset="0"/>
                <a:ea typeface="Calibri" panose="020F0502020204030204" pitchFamily="34" charset="0"/>
                <a:cs typeface="B Nazanin" panose="00000400000000000000" pitchFamily="2" charset="-78"/>
              </a:rPr>
              <a:t>Design spec</a:t>
            </a:r>
            <a:r>
              <a:rPr lang="fa-IR" sz="1600" b="1" i="1" dirty="0">
                <a:effectLst/>
                <a:latin typeface="Times New Roman" panose="02020603050405020304" pitchFamily="18" charset="0"/>
                <a:ea typeface="Calibri" panose="020F0502020204030204" pitchFamily="34" charset="0"/>
                <a:cs typeface="B Nazanin" panose="00000400000000000000" pitchFamily="2" charset="-78"/>
              </a:rPr>
              <a:t> </a:t>
            </a:r>
            <a:r>
              <a:rPr lang="fa-IR" sz="1800" b="1" dirty="0">
                <a:effectLst/>
                <a:latin typeface="Times New Roman" panose="02020603050405020304" pitchFamily="18" charset="0"/>
                <a:ea typeface="Calibri" panose="020F0502020204030204" pitchFamily="34" charset="0"/>
                <a:cs typeface="B Nazanin" panose="00000400000000000000" pitchFamily="2" charset="-78"/>
              </a:rPr>
              <a:t>و</a:t>
            </a:r>
            <a:r>
              <a:rPr lang="fa-IR" sz="1800" b="1" i="1" dirty="0">
                <a:effectLst/>
                <a:latin typeface="Times New Roman" panose="02020603050405020304" pitchFamily="18" charset="0"/>
                <a:ea typeface="Calibri" panose="020F0502020204030204" pitchFamily="34" charset="0"/>
                <a:cs typeface="B Nazanin" panose="00000400000000000000" pitchFamily="2" charset="-78"/>
              </a:rPr>
              <a:t> </a:t>
            </a:r>
            <a:r>
              <a:rPr lang="en-US" sz="1600" b="1" dirty="0">
                <a:effectLst/>
                <a:latin typeface="Times New Roman" panose="02020603050405020304" pitchFamily="18" charset="0"/>
                <a:ea typeface="Calibri" panose="020F0502020204030204" pitchFamily="34" charset="0"/>
                <a:cs typeface="B Nazanin" panose="00000400000000000000" pitchFamily="2" charset="-78"/>
              </a:rPr>
              <a:t>sensitivity analysis</a:t>
            </a:r>
            <a:endParaRPr lang="en-US" sz="1600" b="1" dirty="0">
              <a:effectLst/>
              <a:latin typeface="Calibri" panose="020F0502020204030204" pitchFamily="34" charset="0"/>
              <a:ea typeface="Calibri" panose="020F0502020204030204" pitchFamily="34" charset="0"/>
              <a:cs typeface="B Nazanin" panose="00000400000000000000" pitchFamily="2" charset="-78"/>
            </a:endParaRPr>
          </a:p>
          <a:p>
            <a:pPr marL="0" marR="0" algn="r" rtl="1">
              <a:lnSpc>
                <a:spcPct val="107000"/>
              </a:lnSpc>
              <a:spcBef>
                <a:spcPts val="0"/>
              </a:spcBef>
              <a:spcAft>
                <a:spcPts val="800"/>
              </a:spcAft>
            </a:pPr>
            <a:r>
              <a:rPr lang="fa-IR" sz="1800" b="1" dirty="0">
                <a:effectLst/>
                <a:latin typeface="Times New Roman" panose="02020603050405020304" pitchFamily="18" charset="0"/>
                <a:ea typeface="Calibri" panose="020F0502020204030204" pitchFamily="34" charset="0"/>
                <a:cs typeface="B Nazanin" panose="00000400000000000000" pitchFamily="2" charset="-78"/>
              </a:rPr>
              <a:t>یافتن</a:t>
            </a:r>
            <a:r>
              <a:rPr lang="fa-IR" sz="1800" b="1" i="1" dirty="0">
                <a:effectLst/>
                <a:latin typeface="Times New Roman" panose="02020603050405020304" pitchFamily="18" charset="0"/>
                <a:ea typeface="Calibri" panose="020F0502020204030204" pitchFamily="34" charset="0"/>
                <a:cs typeface="B Nazanin" panose="00000400000000000000" pitchFamily="2" charset="-78"/>
              </a:rPr>
              <a:t> </a:t>
            </a:r>
            <a:r>
              <a:rPr lang="en-US" sz="1600" b="1" dirty="0">
                <a:effectLst/>
                <a:latin typeface="Times New Roman" panose="02020603050405020304" pitchFamily="18" charset="0"/>
                <a:ea typeface="Calibri" panose="020F0502020204030204" pitchFamily="34" charset="0"/>
                <a:cs typeface="B Nazanin" panose="00000400000000000000" pitchFamily="2" charset="-78"/>
              </a:rPr>
              <a:t>reflux ratio</a:t>
            </a:r>
            <a:r>
              <a:rPr lang="fa-IR" sz="1600" b="1" dirty="0">
                <a:effectLst/>
                <a:latin typeface="Times New Roman" panose="02020603050405020304" pitchFamily="18" charset="0"/>
                <a:ea typeface="Calibri" panose="020F0502020204030204" pitchFamily="34" charset="0"/>
                <a:cs typeface="B Nazanin" panose="00000400000000000000" pitchFamily="2" charset="-78"/>
              </a:rPr>
              <a:t> </a:t>
            </a:r>
            <a:r>
              <a:rPr lang="fa-IR" sz="1800" b="1" dirty="0">
                <a:effectLst/>
                <a:latin typeface="Times New Roman" panose="02020603050405020304" pitchFamily="18" charset="0"/>
                <a:ea typeface="Calibri" panose="020F0502020204030204" pitchFamily="34" charset="0"/>
                <a:cs typeface="B Nazanin" panose="00000400000000000000" pitchFamily="2" charset="-78"/>
              </a:rPr>
              <a:t>مورد نظر برای شبیه سازی برج از طریق</a:t>
            </a:r>
            <a:r>
              <a:rPr lang="fa-IR" sz="1800" b="1" i="1" dirty="0">
                <a:effectLst/>
                <a:latin typeface="Times New Roman" panose="02020603050405020304" pitchFamily="18" charset="0"/>
                <a:ea typeface="Calibri" panose="020F0502020204030204" pitchFamily="34" charset="0"/>
                <a:cs typeface="B Nazanin" panose="00000400000000000000" pitchFamily="2" charset="-78"/>
              </a:rPr>
              <a:t> </a:t>
            </a:r>
            <a:r>
              <a:rPr lang="en-US" sz="1600" b="1" dirty="0">
                <a:effectLst/>
                <a:latin typeface="Times New Roman" panose="02020603050405020304" pitchFamily="18" charset="0"/>
                <a:ea typeface="Calibri" panose="020F0502020204030204" pitchFamily="34" charset="0"/>
                <a:cs typeface="B Nazanin" panose="00000400000000000000" pitchFamily="2" charset="-78"/>
              </a:rPr>
              <a:t>Desing spec</a:t>
            </a:r>
            <a:r>
              <a:rPr lang="en-US" sz="1600" b="1" i="1" dirty="0">
                <a:effectLst/>
                <a:latin typeface="B Nazanin" panose="00000400000000000000" pitchFamily="2" charset="-78"/>
                <a:ea typeface="Calibri" panose="020F0502020204030204" pitchFamily="34" charset="0"/>
                <a:cs typeface="B Nazanin" panose="00000400000000000000" pitchFamily="2" charset="-78"/>
              </a:rPr>
              <a:t> </a:t>
            </a:r>
            <a:endParaRPr lang="en-US" sz="1600" b="1" dirty="0">
              <a:effectLst/>
              <a:latin typeface="Calibri" panose="020F0502020204030204" pitchFamily="34" charset="0"/>
              <a:ea typeface="Calibri" panose="020F0502020204030204" pitchFamily="34" charset="0"/>
              <a:cs typeface="B Nazanin" panose="00000400000000000000" pitchFamily="2" charset="-78"/>
            </a:endParaRPr>
          </a:p>
          <a:p>
            <a:pPr marL="0" marR="0" algn="r" rtl="1">
              <a:lnSpc>
                <a:spcPct val="107000"/>
              </a:lnSpc>
              <a:spcBef>
                <a:spcPts val="0"/>
              </a:spcBef>
              <a:spcAft>
                <a:spcPts val="800"/>
              </a:spcAft>
            </a:pPr>
            <a:r>
              <a:rPr lang="fa-IR" sz="1800" b="1" dirty="0">
                <a:effectLst/>
                <a:latin typeface="Times New Roman" panose="02020603050405020304" pitchFamily="18" charset="0"/>
                <a:ea typeface="Calibri" panose="020F0502020204030204" pitchFamily="34" charset="0"/>
                <a:cs typeface="B Nazanin" panose="00000400000000000000" pitchFamily="2" charset="-78"/>
              </a:rPr>
              <a:t>یافتن دمای بهینه ورودی خوراک به برج </a:t>
            </a:r>
            <a:r>
              <a:rPr lang="en-US" sz="1600" b="1" dirty="0">
                <a:effectLst/>
                <a:latin typeface="Times New Roman" panose="02020603050405020304" pitchFamily="18" charset="0"/>
                <a:ea typeface="Calibri" panose="020F0502020204030204" pitchFamily="34" charset="0"/>
                <a:cs typeface="B Nazanin" panose="00000400000000000000" pitchFamily="2" charset="-78"/>
              </a:rPr>
              <a:t>D-150</a:t>
            </a:r>
            <a:r>
              <a:rPr lang="en-US" sz="1800" b="1" i="1" dirty="0">
                <a:effectLst/>
                <a:latin typeface="B Nazanin" panose="00000400000000000000" pitchFamily="2" charset="-78"/>
                <a:ea typeface="Calibri" panose="020F0502020204030204" pitchFamily="34" charset="0"/>
                <a:cs typeface="B Nazanin" panose="00000400000000000000" pitchFamily="2" charset="-78"/>
              </a:rPr>
              <a:t> </a:t>
            </a:r>
            <a:r>
              <a:rPr lang="fa-IR" sz="1800" b="1" i="1" dirty="0">
                <a:effectLst/>
                <a:latin typeface="B Nazanin" panose="00000400000000000000" pitchFamily="2" charset="-78"/>
                <a:ea typeface="Calibri" panose="020F0502020204030204" pitchFamily="34" charset="0"/>
                <a:cs typeface="B Nazanin" panose="00000400000000000000" pitchFamily="2" charset="-78"/>
              </a:rPr>
              <a:t> </a:t>
            </a:r>
            <a:r>
              <a:rPr lang="fa-IR" sz="1800" b="1" dirty="0">
                <a:effectLst/>
                <a:latin typeface="Times New Roman" panose="02020603050405020304" pitchFamily="18" charset="0"/>
                <a:ea typeface="Calibri" panose="020F0502020204030204" pitchFamily="34" charset="0"/>
                <a:cs typeface="B Nazanin" panose="00000400000000000000" pitchFamily="2" charset="-78"/>
              </a:rPr>
              <a:t>از طریق ابزار </a:t>
            </a:r>
            <a:r>
              <a:rPr lang="en-US" sz="1600" b="1" dirty="0">
                <a:effectLst/>
                <a:latin typeface="Times New Roman" panose="02020603050405020304" pitchFamily="18" charset="0"/>
                <a:ea typeface="Calibri" panose="020F0502020204030204" pitchFamily="34" charset="0"/>
                <a:cs typeface="B Nazanin" panose="00000400000000000000" pitchFamily="2" charset="-78"/>
              </a:rPr>
              <a:t>optimization</a:t>
            </a:r>
            <a:endParaRPr lang="en-US" sz="1600" b="1" dirty="0">
              <a:effectLst/>
              <a:latin typeface="Calibri" panose="020F0502020204030204" pitchFamily="34" charset="0"/>
              <a:ea typeface="Calibri" panose="020F0502020204030204" pitchFamily="34" charset="0"/>
              <a:cs typeface="B Nazanin" panose="00000400000000000000" pitchFamily="2" charset="-78"/>
            </a:endParaRPr>
          </a:p>
          <a:p>
            <a:endParaRPr lang="en-US" dirty="0"/>
          </a:p>
        </p:txBody>
      </p:sp>
    </p:spTree>
    <p:extLst>
      <p:ext uri="{BB962C8B-B14F-4D97-AF65-F5344CB8AC3E}">
        <p14:creationId xmlns:p14="http://schemas.microsoft.com/office/powerpoint/2010/main" val="322355626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ChangeArrowheads="1"/>
          </p:cNvSpPr>
          <p:nvPr/>
        </p:nvSpPr>
        <p:spPr bwMode="auto">
          <a:xfrm>
            <a:off x="228600" y="319049"/>
            <a:ext cx="7772400" cy="7335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101568" numCol="1" anchor="ctr" anchorCtr="0" compatLnSpc="1">
            <a:prstTxWarp prst="textNoShape">
              <a:avLst/>
            </a:prstTxWarp>
            <a:spAutoFit/>
          </a:bodyPr>
          <a:lstStyle/>
          <a:p>
            <a:pPr marL="0" marR="0" lvl="0" indent="0" algn="l" defTabSz="914400" rtl="1"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bmk="_Toc94462075">
                <a:ln>
                  <a:noFill/>
                </a:ln>
                <a:solidFill>
                  <a:srgbClr val="4472C4"/>
                </a:solidFill>
                <a:effectLst/>
                <a:latin typeface="Times New Roman" pitchFamily="18" charset="0"/>
                <a:cs typeface="B Nazanin" pitchFamily="2" charset="-78"/>
              </a:rPr>
              <a:t>Exchanger E-130</a:t>
            </a:r>
            <a:r>
              <a:rPr kumimoji="0" lang="en-US" sz="2000" b="1" i="1" u="none" strike="noStrike" cap="none" normalizeH="0" baseline="0" dirty="0">
                <a:ln>
                  <a:noFill/>
                </a:ln>
                <a:solidFill>
                  <a:srgbClr val="4472C4"/>
                </a:solidFill>
                <a:effectLst/>
                <a:latin typeface="Times New Roman" pitchFamily="18" charset="0"/>
                <a:cs typeface="B Nazanin" pitchFamily="2" charset="-78"/>
              </a:rPr>
              <a:t> </a:t>
            </a:r>
            <a:endParaRPr kumimoji="0" lang="en-US" sz="2000" b="1" i="0" u="none" strike="noStrike" cap="none" normalizeH="0" baseline="0" dirty="0">
              <a:ln>
                <a:noFill/>
              </a:ln>
              <a:solidFill>
                <a:srgbClr val="4472C4"/>
              </a:solidFill>
              <a:effectLst/>
              <a:latin typeface="Times New Roman" pitchFamily="18" charset="0"/>
              <a:cs typeface="B Nazanin" pitchFamily="2" charset="-78"/>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pic>
        <p:nvPicPr>
          <p:cNvPr id="10241" name="Picture 5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1110343"/>
            <a:ext cx="8389642" cy="4724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199275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cstate="print">
            <a:extLst>
              <a:ext uri="{28A0092B-C50C-407E-A947-70E740481C1C}">
                <a14:useLocalDpi xmlns:a14="http://schemas.microsoft.com/office/drawing/2010/main" val="0"/>
              </a:ext>
            </a:extLst>
          </a:blip>
          <a:stretch>
            <a:fillRect/>
          </a:stretch>
        </p:blipFill>
        <p:spPr>
          <a:xfrm>
            <a:off x="457200" y="685800"/>
            <a:ext cx="8077200" cy="5105400"/>
          </a:xfrm>
          <a:prstGeom prst="rect">
            <a:avLst/>
          </a:prstGeom>
        </p:spPr>
      </p:pic>
    </p:spTree>
    <p:extLst>
      <p:ext uri="{BB962C8B-B14F-4D97-AF65-F5344CB8AC3E}">
        <p14:creationId xmlns:p14="http://schemas.microsoft.com/office/powerpoint/2010/main" val="289686408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ChangeArrowheads="1"/>
          </p:cNvSpPr>
          <p:nvPr/>
        </p:nvSpPr>
        <p:spPr bwMode="auto">
          <a:xfrm>
            <a:off x="228600" y="109202"/>
            <a:ext cx="7696200" cy="7335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101568" numCol="1" anchor="ctr" anchorCtr="0" compatLnSpc="1">
            <a:prstTxWarp prst="textNoShape">
              <a:avLst/>
            </a:prstTxWarp>
            <a:spAutoFit/>
          </a:bodyPr>
          <a:lstStyle/>
          <a:p>
            <a:pPr marL="0" marR="0" lvl="0" indent="0" algn="l" defTabSz="914400" rtl="1"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bmk="_Toc94462076">
                <a:ln>
                  <a:noFill/>
                </a:ln>
                <a:solidFill>
                  <a:srgbClr val="4472C4"/>
                </a:solidFill>
                <a:effectLst/>
                <a:latin typeface="Times New Roman" pitchFamily="18" charset="0"/>
                <a:cs typeface="B Nazanin" pitchFamily="2" charset="-78"/>
              </a:rPr>
              <a:t>Exchanger E-131</a:t>
            </a:r>
            <a:r>
              <a:rPr kumimoji="0" lang="en-US" sz="2000" b="1" i="1" u="none" strike="noStrike" cap="none" normalizeH="0" baseline="0" dirty="0">
                <a:ln>
                  <a:noFill/>
                </a:ln>
                <a:solidFill>
                  <a:srgbClr val="4472C4"/>
                </a:solidFill>
                <a:effectLst/>
                <a:latin typeface="Times New Roman" pitchFamily="18" charset="0"/>
                <a:cs typeface="B Nazanin" pitchFamily="2" charset="-78"/>
              </a:rPr>
              <a:t> </a:t>
            </a:r>
            <a:endParaRPr kumimoji="0" lang="en-US" sz="2000" b="1" i="0" u="none" strike="noStrike" cap="none" normalizeH="0" baseline="0" dirty="0">
              <a:ln>
                <a:noFill/>
              </a:ln>
              <a:solidFill>
                <a:srgbClr val="4472C4"/>
              </a:solidFill>
              <a:effectLst/>
              <a:latin typeface="Times New Roman" pitchFamily="18" charset="0"/>
              <a:cs typeface="B Nazanin" pitchFamily="2" charset="-78"/>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pic>
        <p:nvPicPr>
          <p:cNvPr id="11265" name="Picture 5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1000" y="838200"/>
            <a:ext cx="8229600" cy="55183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491758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a:stretch>
            <a:fillRect/>
          </a:stretch>
        </p:blipFill>
        <p:spPr>
          <a:xfrm>
            <a:off x="381000" y="457200"/>
            <a:ext cx="8229600" cy="5334000"/>
          </a:xfrm>
          <a:prstGeom prst="rect">
            <a:avLst/>
          </a:prstGeom>
        </p:spPr>
      </p:pic>
    </p:spTree>
    <p:extLst>
      <p:ext uri="{BB962C8B-B14F-4D97-AF65-F5344CB8AC3E}">
        <p14:creationId xmlns:p14="http://schemas.microsoft.com/office/powerpoint/2010/main" val="104643377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ChangeArrowheads="1"/>
          </p:cNvSpPr>
          <p:nvPr/>
        </p:nvSpPr>
        <p:spPr bwMode="auto">
          <a:xfrm>
            <a:off x="152400" y="90449"/>
            <a:ext cx="4689297" cy="7335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101568" numCol="1" anchor="ctr" anchorCtr="0" compatLnSpc="1">
            <a:prstTxWarp prst="textNoShape">
              <a:avLst/>
            </a:prstTxWarp>
            <a:spAutoFit/>
          </a:bodyPr>
          <a:lstStyle/>
          <a:p>
            <a:pPr marL="0" marR="0" lvl="0" indent="0" algn="l" defTabSz="914400" rtl="1"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bmk="_Toc94462077">
                <a:ln>
                  <a:noFill/>
                </a:ln>
                <a:solidFill>
                  <a:srgbClr val="4472C4"/>
                </a:solidFill>
                <a:effectLst/>
                <a:latin typeface="Times New Roman" pitchFamily="18" charset="0"/>
                <a:cs typeface="B Nazanin" pitchFamily="2" charset="-78"/>
              </a:rPr>
              <a:t>Sensitivity analysis (molar flow of CTW)</a:t>
            </a:r>
            <a:endParaRPr kumimoji="0" lang="en-US" sz="2000" b="1" i="0" u="none" strike="noStrike" cap="none" normalizeH="0" baseline="0" dirty="0">
              <a:ln>
                <a:noFill/>
              </a:ln>
              <a:solidFill>
                <a:srgbClr val="4472C4"/>
              </a:solidFill>
              <a:effectLst/>
              <a:latin typeface="Times New Roman" pitchFamily="18" charset="0"/>
              <a:cs typeface="B Nazanin" pitchFamily="2" charset="-78"/>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pic>
        <p:nvPicPr>
          <p:cNvPr id="12289" name="Picture 58"/>
          <p:cNvPicPr>
            <a:picLocks noChangeAspect="1" noChangeArrowheads="1"/>
          </p:cNvPicPr>
          <p:nvPr/>
        </p:nvPicPr>
        <p:blipFill>
          <a:blip r:embed="rId2" cstate="print">
            <a:extLst>
              <a:ext uri="{28A0092B-C50C-407E-A947-70E740481C1C}">
                <a14:useLocalDpi xmlns:a14="http://schemas.microsoft.com/office/drawing/2010/main" val="0"/>
              </a:ext>
            </a:extLst>
          </a:blip>
          <a:srcRect b="26299"/>
          <a:stretch>
            <a:fillRect/>
          </a:stretch>
        </p:blipFill>
        <p:spPr bwMode="auto">
          <a:xfrm>
            <a:off x="304800" y="838200"/>
            <a:ext cx="8564784" cy="4495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617498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rotWithShape="1">
          <a:blip r:embed="rId2"/>
          <a:srcRect b="6133"/>
          <a:stretch/>
        </p:blipFill>
        <p:spPr bwMode="auto">
          <a:xfrm>
            <a:off x="381000" y="381000"/>
            <a:ext cx="8229600" cy="533400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24724110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a:stretch>
            <a:fillRect/>
          </a:stretch>
        </p:blipFill>
        <p:spPr>
          <a:xfrm>
            <a:off x="381000" y="990600"/>
            <a:ext cx="8001000" cy="4343400"/>
          </a:xfrm>
          <a:prstGeom prst="rect">
            <a:avLst/>
          </a:prstGeom>
          <a:effectLst>
            <a:glow rad="127000">
              <a:schemeClr val="bg2">
                <a:lumMod val="90000"/>
              </a:schemeClr>
            </a:glow>
            <a:outerShdw blurRad="50800" dist="50800" dir="5400000" algn="ctr" rotWithShape="0">
              <a:schemeClr val="bg2">
                <a:lumMod val="75000"/>
              </a:schemeClr>
            </a:outerShdw>
          </a:effectLst>
        </p:spPr>
      </p:pic>
    </p:spTree>
    <p:extLst>
      <p:ext uri="{BB962C8B-B14F-4D97-AF65-F5344CB8AC3E}">
        <p14:creationId xmlns:p14="http://schemas.microsoft.com/office/powerpoint/2010/main" val="55641638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04800" y="381000"/>
            <a:ext cx="3831690" cy="400110"/>
          </a:xfrm>
          <a:prstGeom prst="rect">
            <a:avLst/>
          </a:prstGeom>
        </p:spPr>
        <p:txBody>
          <a:bodyPr wrap="none">
            <a:spAutoFit/>
          </a:bodyPr>
          <a:lstStyle/>
          <a:p>
            <a:r>
              <a:rPr lang="en-US" sz="2000" b="1" dirty="0">
                <a:solidFill>
                  <a:schemeClr val="tx2">
                    <a:lumMod val="60000"/>
                    <a:lumOff val="40000"/>
                  </a:schemeClr>
                </a:solidFill>
                <a:latin typeface="Times New Roman" panose="02020603050405020304" pitchFamily="18" charset="0"/>
                <a:cs typeface="Times New Roman" panose="02020603050405020304" pitchFamily="18" charset="0"/>
              </a:rPr>
              <a:t>Design spec (molar flow of CTW)</a:t>
            </a:r>
          </a:p>
        </p:txBody>
      </p:sp>
      <p:pic>
        <p:nvPicPr>
          <p:cNvPr id="5" name="Picture 4"/>
          <p:cNvPicPr/>
          <p:nvPr/>
        </p:nvPicPr>
        <p:blipFill rotWithShape="1">
          <a:blip r:embed="rId2"/>
          <a:srcRect b="40377"/>
          <a:stretch/>
        </p:blipFill>
        <p:spPr bwMode="auto">
          <a:xfrm>
            <a:off x="304800" y="1066800"/>
            <a:ext cx="8382000" cy="457200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70976596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rotWithShape="1">
          <a:blip r:embed="rId2"/>
          <a:srcRect t="1" b="30317"/>
          <a:stretch/>
        </p:blipFill>
        <p:spPr bwMode="auto">
          <a:xfrm>
            <a:off x="304800" y="533400"/>
            <a:ext cx="8305800" cy="510540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1927681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rotWithShape="1">
          <a:blip r:embed="rId2"/>
          <a:srcRect b="24780"/>
          <a:stretch/>
        </p:blipFill>
        <p:spPr bwMode="auto">
          <a:xfrm>
            <a:off x="533400" y="685800"/>
            <a:ext cx="8001000" cy="525780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2088951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57200" y="228600"/>
            <a:ext cx="2530501" cy="369332"/>
          </a:xfrm>
          <a:prstGeom prst="rect">
            <a:avLst/>
          </a:prstGeom>
        </p:spPr>
        <p:txBody>
          <a:bodyPr wrap="none">
            <a:spAutoFit/>
          </a:bodyPr>
          <a:lstStyle/>
          <a:p>
            <a:pPr rtl="1"/>
            <a:r>
              <a:rPr lang="en-US" b="1" dirty="0">
                <a:effectLst>
                  <a:outerShdw blurRad="38100" dist="19050" dir="2700000" algn="tl">
                    <a:schemeClr val="dk1">
                      <a:alpha val="40000"/>
                    </a:schemeClr>
                  </a:outerShdw>
                </a:effectLst>
              </a:rPr>
              <a:t>Flow sheet of simulation</a:t>
            </a:r>
          </a:p>
        </p:txBody>
      </p:sp>
      <p:pic>
        <p:nvPicPr>
          <p:cNvPr id="5" name="Picture 4"/>
          <p:cNvPicPr/>
          <p:nvPr/>
        </p:nvPicPr>
        <p:blipFill>
          <a:blip r:embed="rId2" cstate="print">
            <a:extLst>
              <a:ext uri="{28A0092B-C50C-407E-A947-70E740481C1C}">
                <a14:useLocalDpi xmlns:a14="http://schemas.microsoft.com/office/drawing/2010/main" val="0"/>
              </a:ext>
            </a:extLst>
          </a:blip>
          <a:stretch>
            <a:fillRect/>
          </a:stretch>
        </p:blipFill>
        <p:spPr>
          <a:xfrm>
            <a:off x="304800" y="1371600"/>
            <a:ext cx="8546465" cy="3933825"/>
          </a:xfrm>
          <a:prstGeom prst="rect">
            <a:avLst/>
          </a:prstGeom>
        </p:spPr>
      </p:pic>
    </p:spTree>
    <p:extLst>
      <p:ext uri="{BB962C8B-B14F-4D97-AF65-F5344CB8AC3E}">
        <p14:creationId xmlns:p14="http://schemas.microsoft.com/office/powerpoint/2010/main" val="62338457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a:stretch>
            <a:fillRect/>
          </a:stretch>
        </p:blipFill>
        <p:spPr>
          <a:xfrm>
            <a:off x="838200" y="457200"/>
            <a:ext cx="7543800" cy="5334000"/>
          </a:xfrm>
          <a:prstGeom prst="rect">
            <a:avLst/>
          </a:prstGeom>
        </p:spPr>
      </p:pic>
    </p:spTree>
    <p:extLst>
      <p:ext uri="{BB962C8B-B14F-4D97-AF65-F5344CB8AC3E}">
        <p14:creationId xmlns:p14="http://schemas.microsoft.com/office/powerpoint/2010/main" val="38069360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ChangeArrowheads="1"/>
          </p:cNvSpPr>
          <p:nvPr/>
        </p:nvSpPr>
        <p:spPr bwMode="auto">
          <a:xfrm>
            <a:off x="228600" y="90449"/>
            <a:ext cx="4817537" cy="7335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101568" numCol="1" anchor="ctr" anchorCtr="0" compatLnSpc="1">
            <a:prstTxWarp prst="textNoShape">
              <a:avLst/>
            </a:prstTxWarp>
            <a:spAutoFit/>
          </a:bodyPr>
          <a:lstStyle/>
          <a:p>
            <a:pPr marL="0" marR="0" lvl="0" indent="0" algn="l" defTabSz="914400" rtl="1"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bmk="_Toc94462079">
                <a:ln>
                  <a:noFill/>
                </a:ln>
                <a:solidFill>
                  <a:srgbClr val="4472C4"/>
                </a:solidFill>
                <a:effectLst/>
                <a:latin typeface="Times New Roman" pitchFamily="18" charset="0"/>
                <a:cs typeface="B Nazanin" pitchFamily="2" charset="-78"/>
              </a:rPr>
              <a:t>Sensitivity analysis (molar flow of CTW2)</a:t>
            </a:r>
            <a:endParaRPr kumimoji="0" lang="en-US" sz="2000" b="1" i="0" u="none" strike="noStrike" cap="none" normalizeH="0" baseline="0" dirty="0">
              <a:ln>
                <a:noFill/>
              </a:ln>
              <a:solidFill>
                <a:srgbClr val="4472C4"/>
              </a:solidFill>
              <a:effectLst/>
              <a:latin typeface="Times New Roman" pitchFamily="18" charset="0"/>
              <a:cs typeface="B Nazanin" pitchFamily="2" charset="-78"/>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pic>
        <p:nvPicPr>
          <p:cNvPr id="13313" name="Picture 7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1000" y="914400"/>
            <a:ext cx="8264995" cy="4648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834571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rotWithShape="1">
          <a:blip r:embed="rId2"/>
          <a:srcRect b="4542"/>
          <a:stretch/>
        </p:blipFill>
        <p:spPr bwMode="auto">
          <a:xfrm>
            <a:off x="381000" y="533400"/>
            <a:ext cx="8305800" cy="510540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10191925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a:stretch>
            <a:fillRect/>
          </a:stretch>
        </p:blipFill>
        <p:spPr>
          <a:xfrm>
            <a:off x="457200" y="609600"/>
            <a:ext cx="8001000" cy="4648200"/>
          </a:xfrm>
          <a:prstGeom prst="rect">
            <a:avLst/>
          </a:prstGeom>
          <a:effectLst>
            <a:glow rad="127000">
              <a:schemeClr val="bg2">
                <a:lumMod val="90000"/>
              </a:schemeClr>
            </a:glow>
            <a:outerShdw blurRad="50800" dist="50800" dir="5400000" algn="ctr" rotWithShape="0">
              <a:schemeClr val="bg2">
                <a:lumMod val="50000"/>
              </a:schemeClr>
            </a:outerShdw>
          </a:effectLst>
        </p:spPr>
      </p:pic>
    </p:spTree>
    <p:extLst>
      <p:ext uri="{BB962C8B-B14F-4D97-AF65-F5344CB8AC3E}">
        <p14:creationId xmlns:p14="http://schemas.microsoft.com/office/powerpoint/2010/main" val="263830677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ChangeArrowheads="1"/>
          </p:cNvSpPr>
          <p:nvPr/>
        </p:nvSpPr>
        <p:spPr bwMode="auto">
          <a:xfrm>
            <a:off x="228600" y="119478"/>
            <a:ext cx="4024050" cy="7335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101568" numCol="1" anchor="ctr" anchorCtr="0" compatLnSpc="1">
            <a:prstTxWarp prst="textNoShape">
              <a:avLst/>
            </a:prstTxWarp>
            <a:spAutoFit/>
          </a:bodyPr>
          <a:lstStyle/>
          <a:p>
            <a:pPr marL="0" marR="0" lvl="0" indent="0" algn="l" defTabSz="914400" rtl="1"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bmk="_Toc94462080">
                <a:ln>
                  <a:noFill/>
                </a:ln>
                <a:solidFill>
                  <a:srgbClr val="4472C4"/>
                </a:solidFill>
                <a:effectLst/>
                <a:latin typeface="Times New Roman" pitchFamily="18" charset="0"/>
                <a:cs typeface="B Nazanin" pitchFamily="2" charset="-78"/>
              </a:rPr>
              <a:t>Design spec (molar flow of CTW2)</a:t>
            </a:r>
            <a:endParaRPr kumimoji="0" lang="en-US" sz="2000" b="1" i="0" u="none" strike="noStrike" cap="none" normalizeH="0" baseline="0" dirty="0">
              <a:ln>
                <a:noFill/>
              </a:ln>
              <a:solidFill>
                <a:srgbClr val="4472C4"/>
              </a:solidFill>
              <a:effectLst/>
              <a:latin typeface="Times New Roman" pitchFamily="18" charset="0"/>
              <a:cs typeface="B Nazanin" pitchFamily="2" charset="-78"/>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pic>
        <p:nvPicPr>
          <p:cNvPr id="14337" name="Picture 76"/>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7199" y="990600"/>
            <a:ext cx="8288471" cy="441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506381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a:stretch>
            <a:fillRect/>
          </a:stretch>
        </p:blipFill>
        <p:spPr>
          <a:xfrm>
            <a:off x="533400" y="533400"/>
            <a:ext cx="7924800" cy="5105400"/>
          </a:xfrm>
          <a:prstGeom prst="rect">
            <a:avLst/>
          </a:prstGeom>
        </p:spPr>
      </p:pic>
    </p:spTree>
    <p:extLst>
      <p:ext uri="{BB962C8B-B14F-4D97-AF65-F5344CB8AC3E}">
        <p14:creationId xmlns:p14="http://schemas.microsoft.com/office/powerpoint/2010/main" val="250067301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a:stretch>
            <a:fillRect/>
          </a:stretch>
        </p:blipFill>
        <p:spPr>
          <a:xfrm>
            <a:off x="533400" y="533400"/>
            <a:ext cx="8153400" cy="5410200"/>
          </a:xfrm>
          <a:prstGeom prst="rect">
            <a:avLst/>
          </a:prstGeom>
        </p:spPr>
      </p:pic>
    </p:spTree>
    <p:extLst>
      <p:ext uri="{BB962C8B-B14F-4D97-AF65-F5344CB8AC3E}">
        <p14:creationId xmlns:p14="http://schemas.microsoft.com/office/powerpoint/2010/main" val="231159778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a:stretch>
            <a:fillRect/>
          </a:stretch>
        </p:blipFill>
        <p:spPr>
          <a:xfrm>
            <a:off x="533400" y="609600"/>
            <a:ext cx="8077200" cy="5181600"/>
          </a:xfrm>
          <a:prstGeom prst="rect">
            <a:avLst/>
          </a:prstGeom>
        </p:spPr>
      </p:pic>
    </p:spTree>
    <p:extLst>
      <p:ext uri="{BB962C8B-B14F-4D97-AF65-F5344CB8AC3E}">
        <p14:creationId xmlns:p14="http://schemas.microsoft.com/office/powerpoint/2010/main" val="76667545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81000" y="381000"/>
            <a:ext cx="2009076" cy="400110"/>
          </a:xfrm>
          <a:prstGeom prst="rect">
            <a:avLst/>
          </a:prstGeom>
        </p:spPr>
        <p:txBody>
          <a:bodyPr wrap="none">
            <a:spAutoFit/>
          </a:bodyPr>
          <a:lstStyle/>
          <a:p>
            <a:r>
              <a:rPr lang="en-US" sz="2000" b="1" dirty="0">
                <a:solidFill>
                  <a:schemeClr val="tx2">
                    <a:lumMod val="60000"/>
                    <a:lumOff val="40000"/>
                  </a:schemeClr>
                </a:solidFill>
                <a:latin typeface="Times New Roman" panose="02020603050405020304" pitchFamily="18" charset="0"/>
                <a:cs typeface="Times New Roman" panose="02020603050405020304" pitchFamily="18" charset="0"/>
              </a:rPr>
              <a:t>Separator H-132</a:t>
            </a:r>
          </a:p>
        </p:txBody>
      </p:sp>
      <p:pic>
        <p:nvPicPr>
          <p:cNvPr id="5" name="Picture 4"/>
          <p:cNvPicPr/>
          <p:nvPr/>
        </p:nvPicPr>
        <p:blipFill>
          <a:blip r:embed="rId2"/>
          <a:stretch>
            <a:fillRect/>
          </a:stretch>
        </p:blipFill>
        <p:spPr>
          <a:xfrm>
            <a:off x="533400" y="914400"/>
            <a:ext cx="8077200" cy="4724400"/>
          </a:xfrm>
          <a:prstGeom prst="rect">
            <a:avLst/>
          </a:prstGeom>
        </p:spPr>
      </p:pic>
    </p:spTree>
    <p:extLst>
      <p:ext uri="{BB962C8B-B14F-4D97-AF65-F5344CB8AC3E}">
        <p14:creationId xmlns:p14="http://schemas.microsoft.com/office/powerpoint/2010/main" val="173494090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ChangeArrowheads="1"/>
          </p:cNvSpPr>
          <p:nvPr/>
        </p:nvSpPr>
        <p:spPr bwMode="auto">
          <a:xfrm>
            <a:off x="228600" y="166649"/>
            <a:ext cx="1947969" cy="7335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101568" numCol="1" anchor="ctr" anchorCtr="0" compatLnSpc="1">
            <a:prstTxWarp prst="textNoShape">
              <a:avLst/>
            </a:prstTxWarp>
            <a:spAutoFit/>
          </a:bodyPr>
          <a:lstStyle/>
          <a:p>
            <a:pPr marL="0" marR="0" lvl="0" indent="0" algn="l" defTabSz="914400" rtl="1"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bmk="_Toc94462082">
                <a:ln>
                  <a:noFill/>
                </a:ln>
                <a:solidFill>
                  <a:srgbClr val="4472C4"/>
                </a:solidFill>
                <a:effectLst/>
                <a:latin typeface="Times New Roman" pitchFamily="18" charset="0"/>
                <a:cs typeface="B Nazanin" pitchFamily="2" charset="-78"/>
              </a:rPr>
              <a:t>Distillate D-140</a:t>
            </a:r>
            <a:endParaRPr kumimoji="0" lang="en-US" sz="2000" b="1" i="0" u="none" strike="noStrike" cap="none" normalizeH="0" baseline="0" dirty="0">
              <a:ln>
                <a:noFill/>
              </a:ln>
              <a:solidFill>
                <a:srgbClr val="4472C4"/>
              </a:solidFill>
              <a:effectLst/>
              <a:latin typeface="Times New Roman" pitchFamily="18" charset="0"/>
              <a:cs typeface="B Nazanin" pitchFamily="2" charset="-78"/>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pic>
        <p:nvPicPr>
          <p:cNvPr id="15361" name="Picture 8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1000" y="914400"/>
            <a:ext cx="8305588" cy="49530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3"/>
          <p:cNvSpPr>
            <a:spLocks noChangeArrowheads="1"/>
          </p:cNvSpPr>
          <p:nvPr/>
        </p:nvSpPr>
        <p:spPr bwMode="auto">
          <a:xfrm>
            <a:off x="0" y="387667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r" defTabSz="914400" rtl="1" eaLnBrk="1" fontAlgn="base" latinLnBrk="0" hangingPunct="1">
              <a:lnSpc>
                <a:spcPct val="100000"/>
              </a:lnSpc>
              <a:spcBef>
                <a:spcPct val="0"/>
              </a:spcBef>
              <a:spcAft>
                <a:spcPct val="0"/>
              </a:spcAft>
              <a:buClrTx/>
              <a:buSzTx/>
              <a:buFontTx/>
              <a:buNone/>
              <a:tabLst/>
            </a:pPr>
            <a:endParaRPr kumimoji="0" lang="fa-IR" sz="1800" b="0" i="0" u="none" strike="noStrike" cap="none" normalizeH="0" baseline="0" dirty="0">
              <a:ln>
                <a:noFill/>
              </a:ln>
              <a:solidFill>
                <a:schemeClr val="tx1"/>
              </a:solidFill>
              <a:effectLst/>
              <a:latin typeface="Arial" pitchFamily="34" charset="0"/>
              <a:cs typeface="Arial" pitchFamily="34" charset="0"/>
            </a:endParaRPr>
          </a:p>
        </p:txBody>
      </p:sp>
    </p:spTree>
    <p:extLst>
      <p:ext uri="{BB962C8B-B14F-4D97-AF65-F5344CB8AC3E}">
        <p14:creationId xmlns:p14="http://schemas.microsoft.com/office/powerpoint/2010/main" val="10388503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620B17-4388-4DF4-AB86-64608252EA01}"/>
              </a:ext>
            </a:extLst>
          </p:cNvPr>
          <p:cNvSpPr>
            <a:spLocks noGrp="1"/>
          </p:cNvSpPr>
          <p:nvPr>
            <p:ph type="title"/>
          </p:nvPr>
        </p:nvSpPr>
        <p:spPr>
          <a:xfrm>
            <a:off x="364671" y="-304800"/>
            <a:ext cx="8229600" cy="1143000"/>
          </a:xfrm>
        </p:spPr>
        <p:txBody>
          <a:bodyPr/>
          <a:lstStyle/>
          <a:p>
            <a:r>
              <a:rPr lang="fa-IR" dirty="0">
                <a:cs typeface="B Nazanin" panose="00000400000000000000" pitchFamily="2" charset="-78"/>
              </a:rPr>
              <a:t>مقایسه نتایج</a:t>
            </a:r>
            <a:endParaRPr lang="en-US" dirty="0">
              <a:cs typeface="B Nazanin" panose="00000400000000000000" pitchFamily="2" charset="-78"/>
            </a:endParaRPr>
          </a:p>
        </p:txBody>
      </p:sp>
      <p:pic>
        <p:nvPicPr>
          <p:cNvPr id="4" name="Content Placeholder 3">
            <a:extLst>
              <a:ext uri="{FF2B5EF4-FFF2-40B4-BE49-F238E27FC236}">
                <a16:creationId xmlns:a16="http://schemas.microsoft.com/office/drawing/2014/main" id="{DC9C0D9F-CD72-4EA7-B1A4-7B41CC62BF1F}"/>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bwMode="auto">
          <a:xfrm>
            <a:off x="609600" y="2895268"/>
            <a:ext cx="6348413" cy="2412076"/>
          </a:xfrm>
          <a:prstGeom prst="rect">
            <a:avLst/>
          </a:prstGeom>
          <a:noFill/>
          <a:ln>
            <a:noFill/>
          </a:ln>
        </p:spPr>
      </p:pic>
      <p:pic>
        <p:nvPicPr>
          <p:cNvPr id="5" name="Picture 4">
            <a:extLst>
              <a:ext uri="{FF2B5EF4-FFF2-40B4-BE49-F238E27FC236}">
                <a16:creationId xmlns:a16="http://schemas.microsoft.com/office/drawing/2014/main" id="{AD788635-C749-4C3A-853D-23EAE4F3C32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21428" b="14286"/>
          <a:stretch/>
        </p:blipFill>
        <p:spPr bwMode="auto">
          <a:xfrm>
            <a:off x="16329" y="609600"/>
            <a:ext cx="8839200" cy="2973234"/>
          </a:xfrm>
          <a:prstGeom prst="rect">
            <a:avLst/>
          </a:prstGeom>
          <a:noFill/>
          <a:ln>
            <a:noFill/>
          </a:ln>
        </p:spPr>
      </p:pic>
    </p:spTree>
    <p:extLst>
      <p:ext uri="{BB962C8B-B14F-4D97-AF65-F5344CB8AC3E}">
        <p14:creationId xmlns:p14="http://schemas.microsoft.com/office/powerpoint/2010/main" val="35285439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a:stretch>
            <a:fillRect/>
          </a:stretch>
        </p:blipFill>
        <p:spPr>
          <a:xfrm>
            <a:off x="533400" y="457200"/>
            <a:ext cx="8229600" cy="4648200"/>
          </a:xfrm>
          <a:prstGeom prst="rect">
            <a:avLst/>
          </a:prstGeom>
        </p:spPr>
      </p:pic>
    </p:spTree>
    <p:extLst>
      <p:ext uri="{BB962C8B-B14F-4D97-AF65-F5344CB8AC3E}">
        <p14:creationId xmlns:p14="http://schemas.microsoft.com/office/powerpoint/2010/main" val="29528987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a:stretch>
            <a:fillRect/>
          </a:stretch>
        </p:blipFill>
        <p:spPr>
          <a:xfrm>
            <a:off x="457200" y="609600"/>
            <a:ext cx="8305800" cy="5029200"/>
          </a:xfrm>
          <a:prstGeom prst="rect">
            <a:avLst/>
          </a:prstGeom>
        </p:spPr>
      </p:pic>
    </p:spTree>
    <p:extLst>
      <p:ext uri="{BB962C8B-B14F-4D97-AF65-F5344CB8AC3E}">
        <p14:creationId xmlns:p14="http://schemas.microsoft.com/office/powerpoint/2010/main" val="97997595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a-IR" dirty="0"/>
          </a:p>
        </p:txBody>
      </p:sp>
      <p:pic>
        <p:nvPicPr>
          <p:cNvPr id="16385" name="Picture 90"/>
          <p:cNvPicPr>
            <a:picLocks noChangeAspect="1" noChangeArrowheads="1"/>
          </p:cNvPicPr>
          <p:nvPr/>
        </p:nvPicPr>
        <p:blipFill>
          <a:blip r:embed="rId2">
            <a:extLst>
              <a:ext uri="{28A0092B-C50C-407E-A947-70E740481C1C}">
                <a14:useLocalDpi xmlns:a14="http://schemas.microsoft.com/office/drawing/2010/main" val="0"/>
              </a:ext>
            </a:extLst>
          </a:blip>
          <a:srcRect b="29408"/>
          <a:stretch>
            <a:fillRect/>
          </a:stretch>
        </p:blipFill>
        <p:spPr bwMode="auto">
          <a:xfrm>
            <a:off x="295133" y="838200"/>
            <a:ext cx="8544067" cy="38100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3"/>
          <p:cNvSpPr>
            <a:spLocks noChangeArrowheads="1"/>
          </p:cNvSpPr>
          <p:nvPr/>
        </p:nvSpPr>
        <p:spPr bwMode="auto">
          <a:xfrm>
            <a:off x="685800" y="5237946"/>
            <a:ext cx="822960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Low" defTabSz="914400" rtl="1" eaLnBrk="1" fontAlgn="base" latinLnBrk="0" hangingPunct="1">
              <a:lnSpc>
                <a:spcPct val="100000"/>
              </a:lnSpc>
              <a:spcBef>
                <a:spcPct val="0"/>
              </a:spcBef>
              <a:spcAft>
                <a:spcPct val="0"/>
              </a:spcAft>
              <a:buClrTx/>
              <a:buSzTx/>
              <a:buFontTx/>
              <a:buNone/>
              <a:tabLst/>
            </a:pPr>
            <a:r>
              <a:rPr kumimoji="0" lang="fa-IR" sz="1400" i="0" u="none" strike="noStrike" cap="none" normalizeH="0" baseline="0" dirty="0">
                <a:ln>
                  <a:noFill/>
                </a:ln>
                <a:solidFill>
                  <a:schemeClr val="tx1"/>
                </a:solidFill>
                <a:effectLst/>
                <a:latin typeface="Calibri" pitchFamily="34" charset="0"/>
                <a:ea typeface="Calibri" pitchFamily="34" charset="0"/>
                <a:cs typeface="B Nazanin" pitchFamily="2" charset="-78"/>
              </a:rPr>
              <a:t>در برج </a:t>
            </a:r>
            <a:r>
              <a:rPr kumimoji="0" lang="en-US" sz="1400" i="0" u="none" strike="noStrike" cap="none" normalizeH="0" baseline="0" dirty="0">
                <a:ln>
                  <a:noFill/>
                </a:ln>
                <a:solidFill>
                  <a:schemeClr val="tx1"/>
                </a:solidFill>
                <a:effectLst/>
                <a:latin typeface="Times New Roman" pitchFamily="18" charset="0"/>
                <a:ea typeface="Calibri" pitchFamily="34" charset="0"/>
                <a:cs typeface="B Nazanin" panose="00000400000000000000" pitchFamily="2" charset="-78"/>
              </a:rPr>
              <a:t>D-140 </a:t>
            </a:r>
            <a:r>
              <a:rPr kumimoji="0" lang="fa-IR" sz="1400" i="0" u="none" strike="noStrike" cap="none" normalizeH="0" baseline="0" dirty="0">
                <a:ln>
                  <a:noFill/>
                </a:ln>
                <a:solidFill>
                  <a:schemeClr val="tx1"/>
                </a:solidFill>
                <a:effectLst/>
                <a:latin typeface="Calibri" pitchFamily="34" charset="0"/>
                <a:ea typeface="Calibri" pitchFamily="34" charset="0"/>
                <a:cs typeface="B Nazanin" pitchFamily="2" charset="-78"/>
              </a:rPr>
              <a:t>مقدار دبی مولی خروجی مشخص است اما از آنجا که برای اجرا شدن برج نیاز به یک متغییر ورودی دیگر هست آن متغیر را مقدار نسبت جریان برگشتی مولی در نظر میگیریم. مقدار نسبت برگشتی مشخص نیست اما می توان با استفاده از مقدار استون خارج شده از برج یا درصد خلوص استون در جریان 11 مقدار نسبت جریان برگشتی را تصحیح کرد. برای این کار ابتدا یک مقدار برای نسبت جریان برگشتی به عنوان حدس اولیه در نظر گرفته می­شود و سپس با استفاده از </a:t>
            </a:r>
            <a:r>
              <a:rPr kumimoji="0" lang="en-US" sz="1400" i="0" u="none" strike="noStrike" cap="none" normalizeH="0" baseline="0" dirty="0">
                <a:ln>
                  <a:noFill/>
                </a:ln>
                <a:solidFill>
                  <a:schemeClr val="tx1"/>
                </a:solidFill>
                <a:effectLst/>
                <a:latin typeface="Times New Roman" pitchFamily="18" charset="0"/>
                <a:ea typeface="Calibri" pitchFamily="34" charset="0"/>
                <a:cs typeface="B Nazanin" panose="00000400000000000000" pitchFamily="2" charset="-78"/>
              </a:rPr>
              <a:t>Design spec</a:t>
            </a:r>
            <a:r>
              <a:rPr kumimoji="0" lang="fa-IR" sz="1400" i="0" u="none" strike="noStrike" cap="none" normalizeH="0" baseline="0" dirty="0">
                <a:ln>
                  <a:noFill/>
                </a:ln>
                <a:solidFill>
                  <a:schemeClr val="tx1"/>
                </a:solidFill>
                <a:effectLst/>
                <a:latin typeface="Calibri" pitchFamily="34" charset="0"/>
                <a:ea typeface="Calibri" pitchFamily="34" charset="0"/>
                <a:cs typeface="B Nazanin" pitchFamily="2" charset="-78"/>
              </a:rPr>
              <a:t> داخل برج مقدار نسبت جریان برگشتی با مقدار استون خروجی تصحیح می­شود.</a:t>
            </a:r>
            <a:endParaRPr kumimoji="0" lang="fa-IR" sz="1400" i="0" u="none" strike="noStrike" cap="none" normalizeH="0" baseline="0" dirty="0">
              <a:ln>
                <a:noFill/>
              </a:ln>
              <a:solidFill>
                <a:schemeClr val="tx1"/>
              </a:solidFill>
              <a:effectLst/>
              <a:latin typeface="Arial" pitchFamily="34" charset="0"/>
              <a:cs typeface="B Nazanin" panose="00000400000000000000" pitchFamily="2" charset="-78"/>
            </a:endParaRPr>
          </a:p>
        </p:txBody>
      </p:sp>
    </p:spTree>
    <p:extLst>
      <p:ext uri="{BB962C8B-B14F-4D97-AF65-F5344CB8AC3E}">
        <p14:creationId xmlns:p14="http://schemas.microsoft.com/office/powerpoint/2010/main" val="39652501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ChangeArrowheads="1"/>
          </p:cNvSpPr>
          <p:nvPr/>
        </p:nvSpPr>
        <p:spPr bwMode="auto">
          <a:xfrm>
            <a:off x="228600" y="144310"/>
            <a:ext cx="3993594" cy="6257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101568" numCol="1" anchor="ctr" anchorCtr="0" compatLnSpc="1">
            <a:prstTxWarp prst="textNoShape">
              <a:avLst/>
            </a:prstTxWarp>
            <a:spAutoFit/>
          </a:bodyPr>
          <a:lstStyle/>
          <a:p>
            <a:pPr marL="0" marR="0" lvl="0" indent="0" algn="l" defTabSz="914400" rtl="1"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bmk="_Toc94462083">
                <a:ln>
                  <a:noFill/>
                </a:ln>
                <a:solidFill>
                  <a:srgbClr val="4472C4"/>
                </a:solidFill>
                <a:effectLst/>
                <a:latin typeface="Times New Roman" pitchFamily="18" charset="0"/>
                <a:cs typeface="B Nazanin" pitchFamily="2" charset="-78"/>
              </a:rPr>
              <a:t>Design spec (reflux ratio of D-140)</a:t>
            </a:r>
            <a:endParaRPr kumimoji="0" lang="en-US" sz="2000" b="1" i="0" u="none" strike="noStrike" cap="none" normalizeH="0" baseline="0" dirty="0">
              <a:ln>
                <a:noFill/>
              </a:ln>
              <a:solidFill>
                <a:srgbClr val="4472C4"/>
              </a:solidFill>
              <a:effectLst/>
              <a:latin typeface="Times New Roman" pitchFamily="18" charset="0"/>
              <a:cs typeface="B Nazanin" pitchFamily="2" charset="-78"/>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a-IR" sz="1100" b="0" i="0" u="none" strike="noStrike" cap="none" normalizeH="0" baseline="0" dirty="0">
                <a:ln>
                  <a:noFill/>
                </a:ln>
                <a:solidFill>
                  <a:schemeClr val="tx1"/>
                </a:solidFill>
                <a:effectLst/>
                <a:latin typeface="Arial" pitchFamily="34" charset="0"/>
                <a:ea typeface="Calibri" pitchFamily="34" charset="0"/>
                <a:cs typeface="Arial" pitchFamily="34" charset="0"/>
              </a:rPr>
              <a:t> </a:t>
            </a:r>
            <a:endParaRPr kumimoji="0" lang="fa-IR" sz="1800" b="0" i="0" u="none" strike="noStrike" cap="none" normalizeH="0" baseline="0" dirty="0">
              <a:ln>
                <a:noFill/>
              </a:ln>
              <a:solidFill>
                <a:schemeClr val="tx1"/>
              </a:solidFill>
              <a:effectLst/>
              <a:latin typeface="Arial" pitchFamily="34" charset="0"/>
              <a:cs typeface="Arial" pitchFamily="34" charset="0"/>
            </a:endParaRPr>
          </a:p>
        </p:txBody>
      </p:sp>
      <p:pic>
        <p:nvPicPr>
          <p:cNvPr id="17409" name="Picture 9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3400" y="914400"/>
            <a:ext cx="7979641" cy="52578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3"/>
          <p:cNvSpPr>
            <a:spLocks noChangeArrowheads="1"/>
          </p:cNvSpPr>
          <p:nvPr/>
        </p:nvSpPr>
        <p:spPr bwMode="auto">
          <a:xfrm>
            <a:off x="0" y="42291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r" defTabSz="914400" rtl="1" eaLnBrk="1" fontAlgn="base" latinLnBrk="0" hangingPunct="1">
              <a:lnSpc>
                <a:spcPct val="100000"/>
              </a:lnSpc>
              <a:spcBef>
                <a:spcPct val="0"/>
              </a:spcBef>
              <a:spcAft>
                <a:spcPct val="0"/>
              </a:spcAft>
              <a:buClrTx/>
              <a:buSzTx/>
              <a:buFontTx/>
              <a:buNone/>
              <a:tabLst/>
            </a:pPr>
            <a:r>
              <a:rPr kumimoji="0" lang="en-US" sz="800" b="0" i="0" u="none" strike="noStrike" cap="none" normalizeH="0" baseline="0" dirty="0">
                <a:ln>
                  <a:noFill/>
                </a:ln>
                <a:solidFill>
                  <a:schemeClr val="tx1"/>
                </a:solidFill>
                <a:effectLst/>
                <a:latin typeface="Arial" pitchFamily="34" charset="0"/>
                <a:cs typeface="Arial" pitchFamily="34" charset="0"/>
              </a:rPr>
              <a:t> </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Tree>
    <p:extLst>
      <p:ext uri="{BB962C8B-B14F-4D97-AF65-F5344CB8AC3E}">
        <p14:creationId xmlns:p14="http://schemas.microsoft.com/office/powerpoint/2010/main" val="328480415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a:stretch>
            <a:fillRect/>
          </a:stretch>
        </p:blipFill>
        <p:spPr>
          <a:xfrm>
            <a:off x="457200" y="533400"/>
            <a:ext cx="8229600" cy="5105400"/>
          </a:xfrm>
          <a:prstGeom prst="rect">
            <a:avLst/>
          </a:prstGeom>
        </p:spPr>
      </p:pic>
    </p:spTree>
    <p:extLst>
      <p:ext uri="{BB962C8B-B14F-4D97-AF65-F5344CB8AC3E}">
        <p14:creationId xmlns:p14="http://schemas.microsoft.com/office/powerpoint/2010/main" val="16826157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a:stretch>
            <a:fillRect/>
          </a:stretch>
        </p:blipFill>
        <p:spPr>
          <a:xfrm>
            <a:off x="533400" y="457200"/>
            <a:ext cx="7924800" cy="5486400"/>
          </a:xfrm>
          <a:prstGeom prst="rect">
            <a:avLst/>
          </a:prstGeom>
        </p:spPr>
      </p:pic>
    </p:spTree>
    <p:extLst>
      <p:ext uri="{BB962C8B-B14F-4D97-AF65-F5344CB8AC3E}">
        <p14:creationId xmlns:p14="http://schemas.microsoft.com/office/powerpoint/2010/main" val="29670060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a:stretch>
            <a:fillRect/>
          </a:stretch>
        </p:blipFill>
        <p:spPr>
          <a:xfrm>
            <a:off x="609600" y="457200"/>
            <a:ext cx="7848600" cy="5486400"/>
          </a:xfrm>
          <a:prstGeom prst="rect">
            <a:avLst/>
          </a:prstGeom>
        </p:spPr>
      </p:pic>
    </p:spTree>
    <p:extLst>
      <p:ext uri="{BB962C8B-B14F-4D97-AF65-F5344CB8AC3E}">
        <p14:creationId xmlns:p14="http://schemas.microsoft.com/office/powerpoint/2010/main" val="386419918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a:stretch>
            <a:fillRect/>
          </a:stretch>
        </p:blipFill>
        <p:spPr>
          <a:xfrm>
            <a:off x="533400" y="533400"/>
            <a:ext cx="8077200" cy="5105400"/>
          </a:xfrm>
          <a:prstGeom prst="rect">
            <a:avLst/>
          </a:prstGeom>
        </p:spPr>
      </p:pic>
    </p:spTree>
    <p:extLst>
      <p:ext uri="{BB962C8B-B14F-4D97-AF65-F5344CB8AC3E}">
        <p14:creationId xmlns:p14="http://schemas.microsoft.com/office/powerpoint/2010/main" val="349846618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a:stretch>
            <a:fillRect/>
          </a:stretch>
        </p:blipFill>
        <p:spPr>
          <a:xfrm>
            <a:off x="457200" y="381000"/>
            <a:ext cx="8077200" cy="5715000"/>
          </a:xfrm>
          <a:prstGeom prst="rect">
            <a:avLst/>
          </a:prstGeom>
        </p:spPr>
      </p:pic>
    </p:spTree>
    <p:extLst>
      <p:ext uri="{BB962C8B-B14F-4D97-AF65-F5344CB8AC3E}">
        <p14:creationId xmlns:p14="http://schemas.microsoft.com/office/powerpoint/2010/main" val="24315394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ChangeArrowheads="1"/>
          </p:cNvSpPr>
          <p:nvPr/>
        </p:nvSpPr>
        <p:spPr bwMode="auto">
          <a:xfrm>
            <a:off x="457200" y="189590"/>
            <a:ext cx="8458200" cy="1410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101568" numCol="1" anchor="ctr" anchorCtr="0" compatLnSpc="1">
            <a:prstTxWarp prst="textNoShape">
              <a:avLst/>
            </a:prstTxWarp>
            <a:spAutoFit/>
          </a:bodyPr>
          <a:lstStyle/>
          <a:p>
            <a:pPr marL="0" marR="0" lvl="0" indent="0" defTabSz="914400" rtl="1"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bmk="_Toc94462084">
                <a:ln>
                  <a:noFill/>
                </a:ln>
                <a:solidFill>
                  <a:srgbClr val="4472C4"/>
                </a:solidFill>
                <a:effectLst/>
                <a:latin typeface="Times New Roman" pitchFamily="18" charset="0"/>
                <a:cs typeface="B Nazanin" pitchFamily="2" charset="-78"/>
              </a:rPr>
              <a:t>Distillate D-150</a:t>
            </a:r>
            <a:endParaRPr kumimoji="0" lang="fa-IR" sz="2000" b="1" i="0" u="none" strike="noStrike" cap="none" normalizeH="0" baseline="0" dirty="0" bmk="_Toc94462084">
              <a:ln>
                <a:noFill/>
              </a:ln>
              <a:solidFill>
                <a:srgbClr val="4472C4"/>
              </a:solidFill>
              <a:effectLst/>
              <a:latin typeface="Times New Roman" pitchFamily="18" charset="0"/>
              <a:cs typeface="B Nazanin" pitchFamily="2" charset="-78"/>
            </a:endParaRPr>
          </a:p>
          <a:p>
            <a:pPr marL="0" marR="0" lvl="0" indent="0" defTabSz="914400" rtl="1" eaLnBrk="1" fontAlgn="base" latinLnBrk="0" hangingPunct="1">
              <a:lnSpc>
                <a:spcPct val="100000"/>
              </a:lnSpc>
              <a:spcBef>
                <a:spcPct val="0"/>
              </a:spcBef>
              <a:spcAft>
                <a:spcPct val="0"/>
              </a:spcAft>
              <a:buClrTx/>
              <a:buSzTx/>
              <a:buFontTx/>
              <a:buNone/>
              <a:tabLst/>
            </a:pPr>
            <a:endParaRPr kumimoji="0" lang="en-US" sz="2000" b="1" i="0" u="none" strike="noStrike" cap="none" normalizeH="0" baseline="0" dirty="0">
              <a:ln>
                <a:noFill/>
              </a:ln>
              <a:solidFill>
                <a:srgbClr val="4472C4"/>
              </a:solidFill>
              <a:effectLst/>
              <a:latin typeface="Times New Roman" pitchFamily="18" charset="0"/>
              <a:cs typeface="B Nazanin" pitchFamily="2" charset="-78"/>
            </a:endParaRPr>
          </a:p>
          <a:p>
            <a:pPr marL="0" marR="0" lvl="0" indent="0" algn="justLow" defTabSz="914400" rtl="1" eaLnBrk="0" fontAlgn="base" latinLnBrk="0" hangingPunct="0">
              <a:lnSpc>
                <a:spcPct val="100000"/>
              </a:lnSpc>
              <a:spcBef>
                <a:spcPct val="0"/>
              </a:spcBef>
              <a:spcAft>
                <a:spcPct val="0"/>
              </a:spcAft>
              <a:buClrTx/>
              <a:buSzTx/>
              <a:buFontTx/>
              <a:buNone/>
              <a:tabLst/>
            </a:pPr>
            <a:r>
              <a:rPr kumimoji="0" lang="fa-IR" sz="1400" b="0" i="0" u="none" strike="noStrike" cap="none" normalizeH="0" baseline="0" dirty="0">
                <a:ln>
                  <a:noFill/>
                </a:ln>
                <a:solidFill>
                  <a:schemeClr val="tx1"/>
                </a:solidFill>
                <a:effectLst/>
                <a:latin typeface="Calibri" pitchFamily="34" charset="0"/>
                <a:ea typeface="Calibri" pitchFamily="34" charset="0"/>
                <a:cs typeface="B Nazanin" pitchFamily="2" charset="-78"/>
              </a:rPr>
              <a:t>این برج عمل جداسازی آب و استون و ایزوپروپیل الکل را بر عهده دارد که آب از پایین برج و بقیه محصولات از بالا برج به صورت جریان </a:t>
            </a:r>
            <a:r>
              <a:rPr kumimoji="0" lang="en-US" sz="1400" b="0" i="0" u="none" strike="noStrike" cap="none" normalizeH="0" baseline="0" dirty="0">
                <a:ln>
                  <a:noFill/>
                </a:ln>
                <a:solidFill>
                  <a:schemeClr val="tx1"/>
                </a:solidFill>
                <a:effectLst/>
                <a:latin typeface="Times New Roman" pitchFamily="18" charset="0"/>
                <a:ea typeface="Calibri" pitchFamily="34" charset="0"/>
                <a:cs typeface="B Nazanin" panose="00000400000000000000" pitchFamily="2" charset="-78"/>
              </a:rPr>
              <a:t>recycle </a:t>
            </a:r>
            <a:r>
              <a:rPr kumimoji="0" lang="fa-IR" sz="1400" b="0" i="0" u="none" strike="noStrike" cap="none" normalizeH="0" baseline="0" dirty="0">
                <a:ln>
                  <a:noFill/>
                </a:ln>
                <a:solidFill>
                  <a:schemeClr val="tx1"/>
                </a:solidFill>
                <a:effectLst/>
                <a:latin typeface="Calibri" pitchFamily="34" charset="0"/>
                <a:ea typeface="Calibri" pitchFamily="34" charset="0"/>
                <a:cs typeface="B Nazanin" pitchFamily="2" charset="-78"/>
              </a:rPr>
              <a:t> وارد فرایند می­شود. این برج دارای 58 سینی ایده آل است که در سینی شماره 28 خوراک آن وارد می­شود همچنین مقدار دبی مولی بالای برج و نسبت جریان برگشتی مولی مشخص است</a:t>
            </a:r>
            <a:r>
              <a:rPr kumimoji="0" lang="fa-IR" sz="1400" b="0" i="0" u="none" strike="noStrike" cap="none" normalizeH="0" baseline="0" dirty="0">
                <a:ln>
                  <a:noFill/>
                </a:ln>
                <a:solidFill>
                  <a:srgbClr val="000000"/>
                </a:solidFill>
                <a:effectLst/>
                <a:latin typeface="Times New Roman" pitchFamily="18" charset="0"/>
                <a:ea typeface="Calibri" pitchFamily="34" charset="0"/>
                <a:cs typeface="B Nazanin" pitchFamily="2" charset="-78"/>
              </a:rPr>
              <a:t>.</a:t>
            </a:r>
            <a:endParaRPr kumimoji="0" lang="fa-IR" sz="1400" b="0" i="0" u="none" strike="noStrike" cap="none" normalizeH="0" baseline="0" dirty="0">
              <a:ln>
                <a:noFill/>
              </a:ln>
              <a:solidFill>
                <a:schemeClr val="tx1"/>
              </a:solidFill>
              <a:effectLst/>
              <a:latin typeface="Arial" pitchFamily="34" charset="0"/>
              <a:cs typeface="B Nazanin" panose="00000400000000000000" pitchFamily="2" charset="-78"/>
            </a:endParaRPr>
          </a:p>
        </p:txBody>
      </p:sp>
      <p:pic>
        <p:nvPicPr>
          <p:cNvPr id="18433" name="Picture 9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48309" y="1600200"/>
            <a:ext cx="8077200" cy="48436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10139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ChangeArrowheads="1"/>
          </p:cNvSpPr>
          <p:nvPr/>
        </p:nvSpPr>
        <p:spPr bwMode="auto">
          <a:xfrm>
            <a:off x="152400" y="1304212"/>
            <a:ext cx="4114800" cy="84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152352" rIns="91440" bIns="101568"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bmk="">
                <a:ln>
                  <a:noFill/>
                </a:ln>
                <a:solidFill>
                  <a:srgbClr val="4472C4"/>
                </a:solidFill>
                <a:effectLst/>
                <a:latin typeface="Times New Roman" pitchFamily="18" charset="0"/>
                <a:cs typeface="B Nazanin" pitchFamily="2" charset="-78"/>
              </a:rPr>
              <a:t>Selected component:</a:t>
            </a:r>
            <a:endParaRPr kumimoji="0" lang="en-US" sz="2000" b="1" i="0" u="none" strike="noStrike" cap="none" normalizeH="0" baseline="0" dirty="0">
              <a:ln>
                <a:noFill/>
              </a:ln>
              <a:solidFill>
                <a:srgbClr val="4472C4"/>
              </a:solidFill>
              <a:effectLst/>
              <a:latin typeface="Times New Roman" pitchFamily="18" charset="0"/>
              <a:cs typeface="B Nazanin" pitchFamily="2" charset="-78"/>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5" name="Rectangle 3"/>
          <p:cNvSpPr>
            <a:spLocks noChangeArrowheads="1"/>
          </p:cNvSpPr>
          <p:nvPr/>
        </p:nvSpPr>
        <p:spPr bwMode="auto">
          <a:xfrm>
            <a:off x="0" y="3686175"/>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r" defTabSz="914400" rtl="1" eaLnBrk="1" fontAlgn="base" latinLnBrk="0" hangingPunct="1">
              <a:lnSpc>
                <a:spcPct val="100000"/>
              </a:lnSpc>
              <a:spcBef>
                <a:spcPct val="0"/>
              </a:spcBef>
              <a:spcAft>
                <a:spcPct val="0"/>
              </a:spcAft>
              <a:buClrTx/>
              <a:buSzTx/>
              <a:buFontTx/>
              <a:buNone/>
              <a:tabLst/>
            </a:pPr>
            <a:endParaRPr kumimoji="0" lang="fa-IR" sz="1800" b="0" i="0" u="none" strike="noStrike" cap="none" normalizeH="0" baseline="0" dirty="0">
              <a:ln>
                <a:noFill/>
              </a:ln>
              <a:solidFill>
                <a:schemeClr val="tx1"/>
              </a:solidFill>
              <a:effectLst/>
              <a:latin typeface="Arial" pitchFamily="34" charset="0"/>
              <a:cs typeface="Arial" pitchFamily="34" charset="0"/>
            </a:endParaRPr>
          </a:p>
        </p:txBody>
      </p:sp>
      <p:sp>
        <p:nvSpPr>
          <p:cNvPr id="6" name="Rectangle 5"/>
          <p:cNvSpPr/>
          <p:nvPr/>
        </p:nvSpPr>
        <p:spPr>
          <a:xfrm>
            <a:off x="2780484" y="533400"/>
            <a:ext cx="3583032" cy="584775"/>
          </a:xfrm>
          <a:prstGeom prst="rect">
            <a:avLst/>
          </a:prstGeom>
        </p:spPr>
        <p:txBody>
          <a:bodyPr wrap="none">
            <a:spAutoFit/>
          </a:bodyPr>
          <a:lstStyle/>
          <a:p>
            <a:pPr lvl="0" rtl="1" fontAlgn="base">
              <a:spcBef>
                <a:spcPct val="0"/>
              </a:spcBef>
              <a:spcAft>
                <a:spcPct val="0"/>
              </a:spcAft>
            </a:pPr>
            <a:r>
              <a:rPr lang="fa-IR" sz="3200" b="1" dirty="0">
                <a:solidFill>
                  <a:srgbClr val="000000"/>
                </a:solidFill>
                <a:latin typeface="B Nazanin" panose="00000400000000000000" pitchFamily="2" charset="-78"/>
                <a:ea typeface="Times New Roman" pitchFamily="18" charset="0"/>
                <a:cs typeface="B Nazanin" panose="00000400000000000000" pitchFamily="2" charset="-78"/>
              </a:rPr>
              <a:t>م</a:t>
            </a:r>
            <a:r>
              <a:rPr lang="fa-IR" sz="3200" b="1" dirty="0" bmk="">
                <a:solidFill>
                  <a:srgbClr val="000000"/>
                </a:solidFill>
                <a:latin typeface="B Nazanin" panose="00000400000000000000" pitchFamily="2" charset="-78"/>
                <a:ea typeface="Times New Roman" pitchFamily="18" charset="0"/>
                <a:cs typeface="B Nazanin" panose="00000400000000000000" pitchFamily="2" charset="-78"/>
              </a:rPr>
              <a:t>راحل انجام شبیه سازی</a:t>
            </a:r>
            <a:endParaRPr lang="en-US" sz="3200" dirty="0" bmk="">
              <a:solidFill>
                <a:srgbClr val="000000"/>
              </a:solidFill>
              <a:latin typeface="B Nazanin" panose="00000400000000000000" pitchFamily="2" charset="-78"/>
              <a:ea typeface="Times New Roman" pitchFamily="18" charset="0"/>
              <a:cs typeface="B Nazanin" panose="00000400000000000000" pitchFamily="2" charset="-78"/>
            </a:endParaRPr>
          </a:p>
        </p:txBody>
      </p:sp>
      <p:pic>
        <p:nvPicPr>
          <p:cNvPr id="7" name="Picture 6"/>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1000" y="2074227"/>
            <a:ext cx="8474710" cy="4478973"/>
          </a:xfrm>
          <a:prstGeom prst="rect">
            <a:avLst/>
          </a:prstGeom>
          <a:noFill/>
          <a:ln>
            <a:noFill/>
          </a:ln>
        </p:spPr>
      </p:pic>
    </p:spTree>
    <p:extLst>
      <p:ext uri="{BB962C8B-B14F-4D97-AF65-F5344CB8AC3E}">
        <p14:creationId xmlns:p14="http://schemas.microsoft.com/office/powerpoint/2010/main" val="298694459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a:stretch>
            <a:fillRect/>
          </a:stretch>
        </p:blipFill>
        <p:spPr>
          <a:xfrm>
            <a:off x="457200" y="533400"/>
            <a:ext cx="7620000" cy="4953000"/>
          </a:xfrm>
          <a:prstGeom prst="rect">
            <a:avLst/>
          </a:prstGeom>
        </p:spPr>
      </p:pic>
    </p:spTree>
    <p:extLst>
      <p:ext uri="{BB962C8B-B14F-4D97-AF65-F5344CB8AC3E}">
        <p14:creationId xmlns:p14="http://schemas.microsoft.com/office/powerpoint/2010/main" val="267318824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rotWithShape="1">
          <a:blip r:embed="rId2"/>
          <a:srcRect b="13539"/>
          <a:stretch/>
        </p:blipFill>
        <p:spPr bwMode="auto">
          <a:xfrm>
            <a:off x="381000" y="533400"/>
            <a:ext cx="8153400" cy="518160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09604470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a:stretch>
            <a:fillRect/>
          </a:stretch>
        </p:blipFill>
        <p:spPr>
          <a:xfrm>
            <a:off x="457200" y="685800"/>
            <a:ext cx="8153400" cy="5029200"/>
          </a:xfrm>
          <a:prstGeom prst="rect">
            <a:avLst/>
          </a:prstGeom>
        </p:spPr>
      </p:pic>
    </p:spTree>
    <p:extLst>
      <p:ext uri="{BB962C8B-B14F-4D97-AF65-F5344CB8AC3E}">
        <p14:creationId xmlns:p14="http://schemas.microsoft.com/office/powerpoint/2010/main" val="133404348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2D4492-A8F1-480F-80E9-9334404E94C7}"/>
              </a:ext>
            </a:extLst>
          </p:cNvPr>
          <p:cNvSpPr>
            <a:spLocks noGrp="1"/>
          </p:cNvSpPr>
          <p:nvPr>
            <p:ph type="title"/>
          </p:nvPr>
        </p:nvSpPr>
        <p:spPr/>
        <p:txBody>
          <a:bodyPr>
            <a:normAutofit/>
          </a:bodyPr>
          <a:lstStyle/>
          <a:p>
            <a:pPr algn="ctr"/>
            <a:r>
              <a:rPr lang="fa-IR" b="1" dirty="0">
                <a:solidFill>
                  <a:schemeClr val="tx1"/>
                </a:solidFill>
                <a:cs typeface="B Nazanin" panose="00000400000000000000" pitchFamily="2" charset="-78"/>
              </a:rPr>
              <a:t>طرح مسئله بهینه سازی </a:t>
            </a:r>
            <a:endParaRPr lang="en-US" b="1" dirty="0">
              <a:solidFill>
                <a:schemeClr val="tx1"/>
              </a:solidFill>
              <a:cs typeface="B Nazanin" panose="00000400000000000000" pitchFamily="2" charset="-78"/>
            </a:endParaRPr>
          </a:p>
        </p:txBody>
      </p:sp>
      <p:sp>
        <p:nvSpPr>
          <p:cNvPr id="3" name="Content Placeholder 2">
            <a:extLst>
              <a:ext uri="{FF2B5EF4-FFF2-40B4-BE49-F238E27FC236}">
                <a16:creationId xmlns:a16="http://schemas.microsoft.com/office/drawing/2014/main" id="{293BE391-3667-4925-9D17-169DBCBB4D64}"/>
              </a:ext>
            </a:extLst>
          </p:cNvPr>
          <p:cNvSpPr>
            <a:spLocks noGrp="1"/>
          </p:cNvSpPr>
          <p:nvPr>
            <p:ph idx="1"/>
          </p:nvPr>
        </p:nvSpPr>
        <p:spPr>
          <a:xfrm>
            <a:off x="609598" y="2160590"/>
            <a:ext cx="7010401" cy="3880773"/>
          </a:xfrm>
        </p:spPr>
        <p:txBody>
          <a:bodyPr/>
          <a:lstStyle/>
          <a:p>
            <a:pPr marL="0" marR="0" indent="0" algn="just" rtl="1">
              <a:lnSpc>
                <a:spcPct val="107000"/>
              </a:lnSpc>
              <a:spcBef>
                <a:spcPts val="0"/>
              </a:spcBef>
              <a:spcAft>
                <a:spcPts val="800"/>
              </a:spcAft>
              <a:buNone/>
            </a:pPr>
            <a:endParaRPr lang="fa-IR" sz="1600" dirty="0">
              <a:latin typeface="Times New Roman" panose="02020603050405020304" pitchFamily="18" charset="0"/>
              <a:ea typeface="Calibri" panose="020F0502020204030204" pitchFamily="34" charset="0"/>
              <a:cs typeface="B Nazanin" panose="00000400000000000000" pitchFamily="2" charset="-78"/>
            </a:endParaRPr>
          </a:p>
          <a:p>
            <a:pPr marL="0" marR="0" indent="0" algn="just" rtl="1">
              <a:lnSpc>
                <a:spcPct val="107000"/>
              </a:lnSpc>
              <a:spcBef>
                <a:spcPts val="0"/>
              </a:spcBef>
              <a:spcAft>
                <a:spcPts val="800"/>
              </a:spcAft>
              <a:buNone/>
            </a:pPr>
            <a:r>
              <a:rPr lang="fa-IR" sz="1600" b="1" dirty="0">
                <a:effectLst/>
                <a:latin typeface="Times New Roman" panose="02020603050405020304" pitchFamily="18" charset="0"/>
                <a:ea typeface="Calibri" panose="020F0502020204030204" pitchFamily="34" charset="0"/>
                <a:cs typeface="B Nazanin" panose="00000400000000000000" pitchFamily="2" charset="-78"/>
              </a:rPr>
              <a:t>در برج </a:t>
            </a:r>
            <a:r>
              <a:rPr lang="en-US" sz="1600" b="1" dirty="0">
                <a:effectLst/>
                <a:latin typeface="Times New Roman" panose="02020603050405020304" pitchFamily="18" charset="0"/>
                <a:ea typeface="Calibri" panose="020F0502020204030204" pitchFamily="34" charset="0"/>
                <a:cs typeface="B Nazanin" panose="00000400000000000000" pitchFamily="2" charset="-78"/>
              </a:rPr>
              <a:t>D-150</a:t>
            </a:r>
            <a:r>
              <a:rPr lang="en-US" sz="1600" b="1" dirty="0">
                <a:effectLst/>
                <a:latin typeface="B Nazanin" panose="00000400000000000000" pitchFamily="2" charset="-78"/>
                <a:ea typeface="Calibri" panose="020F0502020204030204" pitchFamily="34" charset="0"/>
                <a:cs typeface="B Nazanin" panose="00000400000000000000" pitchFamily="2" charset="-78"/>
              </a:rPr>
              <a:t> </a:t>
            </a:r>
            <a:r>
              <a:rPr lang="fa-IR" sz="1600" b="1" dirty="0">
                <a:effectLst/>
                <a:latin typeface="Times New Roman" panose="02020603050405020304" pitchFamily="18" charset="0"/>
                <a:ea typeface="Calibri" panose="020F0502020204030204" pitchFamily="34" charset="0"/>
                <a:cs typeface="B Nazanin" panose="00000400000000000000" pitchFamily="2" charset="-78"/>
              </a:rPr>
              <a:t>جداسازی آب از سایر محصولات انجام می­شود. در این مسئله می­خواهیم به بررسی دمای بهینه خوراک ورودی به برج </a:t>
            </a:r>
            <a:r>
              <a:rPr lang="en-US" sz="1600" b="1" dirty="0">
                <a:effectLst/>
                <a:latin typeface="Times New Roman" panose="02020603050405020304" pitchFamily="18" charset="0"/>
                <a:ea typeface="Calibri" panose="020F0502020204030204" pitchFamily="34" charset="0"/>
                <a:cs typeface="B Nazanin" panose="00000400000000000000" pitchFamily="2" charset="-78"/>
              </a:rPr>
              <a:t>D-150</a:t>
            </a:r>
            <a:r>
              <a:rPr lang="fa-IR" sz="1600" b="1" dirty="0">
                <a:effectLst/>
                <a:latin typeface="Times New Roman" panose="02020603050405020304" pitchFamily="18" charset="0"/>
                <a:ea typeface="Calibri" panose="020F0502020204030204" pitchFamily="34" charset="0"/>
                <a:cs typeface="B Nazanin" panose="00000400000000000000" pitchFamily="2" charset="-78"/>
              </a:rPr>
              <a:t> بپردازیم به گونه­ای که مجموع بار حرارتی کندانسور و ریبویلر به حداقل مقدار ممکن برسد. برای انجام این کار از تب بهینه سازی نرم افزار کمک می­گیریم به طوری که متغییر مستقل دمای جریان ورودی به برج و متغییر وابسته مجموع بار حرارتی کنداسور و ریبویلر است که باید به حداقل برسد. در ابتدا قبل از انجام بهینه سازی لازم است از </a:t>
            </a:r>
            <a:r>
              <a:rPr lang="en-US" sz="1600" b="1" dirty="0">
                <a:effectLst/>
                <a:latin typeface="Times New Roman" panose="02020603050405020304" pitchFamily="18" charset="0"/>
                <a:ea typeface="Calibri" panose="020F0502020204030204" pitchFamily="34" charset="0"/>
                <a:cs typeface="B Nazanin" panose="00000400000000000000" pitchFamily="2" charset="-78"/>
              </a:rPr>
              <a:t>sensitivity analysis</a:t>
            </a:r>
            <a:r>
              <a:rPr lang="fa-IR" sz="1600" b="1" dirty="0">
                <a:effectLst/>
                <a:latin typeface="Times New Roman" panose="02020603050405020304" pitchFamily="18" charset="0"/>
                <a:ea typeface="Calibri" panose="020F0502020204030204" pitchFamily="34" charset="0"/>
                <a:cs typeface="B Nazanin" panose="00000400000000000000" pitchFamily="2" charset="-78"/>
              </a:rPr>
              <a:t> استفاده کنیم.</a:t>
            </a:r>
            <a:endParaRPr lang="en-US" sz="1600" b="1" dirty="0">
              <a:effectLst/>
              <a:latin typeface="Calibri" panose="020F0502020204030204" pitchFamily="34" charset="0"/>
              <a:ea typeface="Calibri" panose="020F0502020204030204" pitchFamily="34" charset="0"/>
              <a:cs typeface="B Nazanin" panose="00000400000000000000" pitchFamily="2" charset="-78"/>
            </a:endParaRPr>
          </a:p>
          <a:p>
            <a:pPr marL="0" indent="0" algn="ctr">
              <a:buNone/>
            </a:pPr>
            <a:r>
              <a:rPr lang="en-US" sz="2000" b="1" dirty="0">
                <a:latin typeface="Times New Roman" panose="02020603050405020304" pitchFamily="18" charset="0"/>
                <a:cs typeface="Times New Roman" panose="02020603050405020304" pitchFamily="18" charset="0"/>
              </a:rPr>
              <a:t>Optimization of duty</a:t>
            </a:r>
          </a:p>
        </p:txBody>
      </p:sp>
    </p:spTree>
    <p:extLst>
      <p:ext uri="{BB962C8B-B14F-4D97-AF65-F5344CB8AC3E}">
        <p14:creationId xmlns:p14="http://schemas.microsoft.com/office/powerpoint/2010/main" val="364169194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ChangeArrowheads="1"/>
          </p:cNvSpPr>
          <p:nvPr/>
        </p:nvSpPr>
        <p:spPr bwMode="auto">
          <a:xfrm>
            <a:off x="304800" y="90449"/>
            <a:ext cx="5118709" cy="7335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101568" numCol="1" anchor="ctr" anchorCtr="0" compatLnSpc="1">
            <a:prstTxWarp prst="textNoShape">
              <a:avLst/>
            </a:prstTxWarp>
            <a:spAutoFit/>
          </a:bodyPr>
          <a:lstStyle/>
          <a:p>
            <a:pPr marL="0" marR="0" lvl="0" indent="0" algn="l" defTabSz="914400" rtl="1"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bmk="_Toc94462086">
                <a:ln>
                  <a:noFill/>
                </a:ln>
                <a:solidFill>
                  <a:srgbClr val="4472C4"/>
                </a:solidFill>
                <a:effectLst/>
                <a:latin typeface="Times New Roman" pitchFamily="18" charset="0"/>
                <a:cs typeface="B Nazanin" pitchFamily="2" charset="-78"/>
              </a:rPr>
              <a:t>Sensitivity analysis (minimize duty of D-150)</a:t>
            </a:r>
            <a:endParaRPr kumimoji="0" lang="en-US" sz="2000" b="1" i="0" u="none" strike="noStrike" cap="none" normalizeH="0" baseline="0" dirty="0">
              <a:ln>
                <a:noFill/>
              </a:ln>
              <a:solidFill>
                <a:srgbClr val="4472C4"/>
              </a:solidFill>
              <a:effectLst/>
              <a:latin typeface="Times New Roman" pitchFamily="18" charset="0"/>
              <a:cs typeface="B Nazanin" pitchFamily="2" charset="-78"/>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pic>
        <p:nvPicPr>
          <p:cNvPr id="19457" name="Picture 118"/>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7200" y="914400"/>
            <a:ext cx="8340436" cy="4724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326147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a:stretch>
            <a:fillRect/>
          </a:stretch>
        </p:blipFill>
        <p:spPr>
          <a:xfrm>
            <a:off x="304800" y="357776"/>
            <a:ext cx="8382000" cy="5281023"/>
          </a:xfrm>
          <a:prstGeom prst="rect">
            <a:avLst/>
          </a:prstGeom>
        </p:spPr>
      </p:pic>
    </p:spTree>
    <p:extLst>
      <p:ext uri="{BB962C8B-B14F-4D97-AF65-F5344CB8AC3E}">
        <p14:creationId xmlns:p14="http://schemas.microsoft.com/office/powerpoint/2010/main" val="234063053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a:stretch>
            <a:fillRect/>
          </a:stretch>
        </p:blipFill>
        <p:spPr>
          <a:xfrm>
            <a:off x="457200" y="457200"/>
            <a:ext cx="8229600" cy="5410200"/>
          </a:xfrm>
          <a:prstGeom prst="rect">
            <a:avLst/>
          </a:prstGeom>
        </p:spPr>
      </p:pic>
    </p:spTree>
    <p:extLst>
      <p:ext uri="{BB962C8B-B14F-4D97-AF65-F5344CB8AC3E}">
        <p14:creationId xmlns:p14="http://schemas.microsoft.com/office/powerpoint/2010/main" val="100055317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a:stretch>
            <a:fillRect/>
          </a:stretch>
        </p:blipFill>
        <p:spPr>
          <a:xfrm>
            <a:off x="609600" y="609600"/>
            <a:ext cx="7696200" cy="4953000"/>
          </a:xfrm>
          <a:prstGeom prst="rect">
            <a:avLst/>
          </a:prstGeom>
        </p:spPr>
      </p:pic>
    </p:spTree>
    <p:extLst>
      <p:ext uri="{BB962C8B-B14F-4D97-AF65-F5344CB8AC3E}">
        <p14:creationId xmlns:p14="http://schemas.microsoft.com/office/powerpoint/2010/main" val="182244354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a:stretch>
            <a:fillRect/>
          </a:stretch>
        </p:blipFill>
        <p:spPr>
          <a:xfrm>
            <a:off x="609600" y="914400"/>
            <a:ext cx="7924800" cy="3962400"/>
          </a:xfrm>
          <a:prstGeom prst="rect">
            <a:avLst/>
          </a:prstGeom>
        </p:spPr>
      </p:pic>
    </p:spTree>
    <p:extLst>
      <p:ext uri="{BB962C8B-B14F-4D97-AF65-F5344CB8AC3E}">
        <p14:creationId xmlns:p14="http://schemas.microsoft.com/office/powerpoint/2010/main" val="340560823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ChangeArrowheads="1"/>
          </p:cNvSpPr>
          <p:nvPr/>
        </p:nvSpPr>
        <p:spPr bwMode="auto">
          <a:xfrm>
            <a:off x="304800" y="362592"/>
            <a:ext cx="4499950" cy="7335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101568" numCol="1" anchor="ctr" anchorCtr="0" compatLnSpc="1">
            <a:prstTxWarp prst="textNoShape">
              <a:avLst/>
            </a:prstTxWarp>
            <a:spAutoFit/>
          </a:bodyPr>
          <a:lstStyle/>
          <a:p>
            <a:pPr marL="0" marR="0" lvl="0" indent="0" algn="l" defTabSz="914400" rtl="1"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bmk="_Toc94462087">
                <a:ln>
                  <a:noFill/>
                </a:ln>
                <a:solidFill>
                  <a:srgbClr val="4472C4"/>
                </a:solidFill>
                <a:effectLst/>
                <a:latin typeface="Times New Roman" pitchFamily="18" charset="0"/>
                <a:cs typeface="B Nazanin" pitchFamily="2" charset="-78"/>
              </a:rPr>
              <a:t>Optimization (minimize duty of D-150)</a:t>
            </a:r>
            <a:endParaRPr kumimoji="0" lang="en-US" sz="2000" b="1" i="0" u="none" strike="noStrike" cap="none" normalizeH="0" baseline="0" dirty="0">
              <a:ln>
                <a:noFill/>
              </a:ln>
              <a:solidFill>
                <a:srgbClr val="4472C4"/>
              </a:solidFill>
              <a:effectLst/>
              <a:latin typeface="Times New Roman" pitchFamily="18" charset="0"/>
              <a:cs typeface="B Nazanin" pitchFamily="2" charset="-78"/>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pic>
        <p:nvPicPr>
          <p:cNvPr id="20481" name="Picture 12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7199" y="1066800"/>
            <a:ext cx="8380535" cy="4343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36932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ChangeArrowheads="1"/>
          </p:cNvSpPr>
          <p:nvPr/>
        </p:nvSpPr>
        <p:spPr bwMode="auto">
          <a:xfrm>
            <a:off x="342900" y="383363"/>
            <a:ext cx="37338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defTabSz="914400" rtl="1"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bmk="_Toc94462065">
                <a:ln>
                  <a:noFill/>
                </a:ln>
                <a:solidFill>
                  <a:srgbClr val="4472C4"/>
                </a:solidFill>
                <a:effectLst/>
                <a:latin typeface="Times New Roman" panose="02020603050405020304" pitchFamily="18" charset="0"/>
                <a:ea typeface="Calibri" pitchFamily="34" charset="0"/>
                <a:cs typeface="Times New Roman" panose="02020603050405020304" pitchFamily="18" charset="0"/>
              </a:rPr>
              <a:t>Thermodynamics Model:</a:t>
            </a:r>
            <a:r>
              <a:rPr kumimoji="0" lang="en-US" sz="2000" b="0" i="0" u="none" strike="noStrike" cap="none" normalizeH="0" baseline="0" dirty="0">
                <a:ln>
                  <a:noFill/>
                </a:ln>
                <a:solidFill>
                  <a:schemeClr val="tx1"/>
                </a:solidFill>
                <a:effectLst/>
                <a:latin typeface="Times New Roman" panose="02020603050405020304" pitchFamily="18" charset="0"/>
                <a:ea typeface="Calibri" pitchFamily="34" charset="0"/>
                <a:cs typeface="Times New Roman" panose="02020603050405020304" pitchFamily="18" charset="0"/>
              </a:rPr>
              <a:t> </a:t>
            </a:r>
            <a:endParaRPr kumimoji="0" 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pic>
        <p:nvPicPr>
          <p:cNvPr id="1025" name="Picture 7"/>
          <p:cNvPicPr>
            <a:picLocks noChangeAspect="1" noChangeArrowheads="1"/>
          </p:cNvPicPr>
          <p:nvPr/>
        </p:nvPicPr>
        <p:blipFill>
          <a:blip r:embed="rId2">
            <a:extLst>
              <a:ext uri="{28A0092B-C50C-407E-A947-70E740481C1C}">
                <a14:useLocalDpi xmlns:a14="http://schemas.microsoft.com/office/drawing/2010/main" val="0"/>
              </a:ext>
            </a:extLst>
          </a:blip>
          <a:srcRect b="8174"/>
          <a:stretch>
            <a:fillRect/>
          </a:stretch>
        </p:blipFill>
        <p:spPr bwMode="auto">
          <a:xfrm>
            <a:off x="457200" y="808678"/>
            <a:ext cx="8343900" cy="4310553"/>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3"/>
          <p:cNvSpPr>
            <a:spLocks noChangeArrowheads="1"/>
          </p:cNvSpPr>
          <p:nvPr/>
        </p:nvSpPr>
        <p:spPr bwMode="auto">
          <a:xfrm>
            <a:off x="375557" y="5455623"/>
            <a:ext cx="845820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1" eaLnBrk="1" fontAlgn="base" latinLnBrk="0" hangingPunct="1">
              <a:lnSpc>
                <a:spcPct val="100000"/>
              </a:lnSpc>
              <a:spcBef>
                <a:spcPct val="0"/>
              </a:spcBef>
              <a:spcAft>
                <a:spcPct val="0"/>
              </a:spcAft>
              <a:buClrTx/>
              <a:buSzTx/>
              <a:buFontTx/>
              <a:buNone/>
              <a:tabLst/>
            </a:pPr>
            <a:r>
              <a:rPr kumimoji="0" lang="fa-IR" sz="1400" b="1" i="0" u="none" strike="noStrike" cap="none" normalizeH="0" baseline="0" dirty="0">
                <a:ln>
                  <a:noFill/>
                </a:ln>
                <a:solidFill>
                  <a:srgbClr val="000000"/>
                </a:solidFill>
                <a:effectLst/>
                <a:latin typeface="Times New Roman" pitchFamily="18" charset="0"/>
                <a:ea typeface="Calibri" pitchFamily="34" charset="0"/>
                <a:cs typeface="B Nazanin" pitchFamily="2" charset="-78"/>
              </a:rPr>
              <a:t>در حالتی که نقطه جوش‌های ترکیبات اختلاف زیادی باهم داشته باشند و به حل همزمان معادلات </a:t>
            </a:r>
            <a:r>
              <a:rPr kumimoji="0" lang="en-US" sz="1400" b="1" i="0" u="none" strike="noStrike" cap="none" normalizeH="0" baseline="0" dirty="0">
                <a:ln>
                  <a:noFill/>
                </a:ln>
                <a:solidFill>
                  <a:srgbClr val="000000"/>
                </a:solidFill>
                <a:effectLst/>
                <a:latin typeface="Times New Roman" pitchFamily="18" charset="0"/>
                <a:ea typeface="Calibri" pitchFamily="34" charset="0"/>
                <a:cs typeface="B Nazanin" panose="00000400000000000000" pitchFamily="2" charset="-78"/>
              </a:rPr>
              <a:t>VLE</a:t>
            </a:r>
            <a:r>
              <a:rPr kumimoji="0" lang="fa-IR" sz="1400" b="1" i="0" u="none" strike="noStrike" cap="none" normalizeH="0" baseline="0" dirty="0">
                <a:ln>
                  <a:noFill/>
                </a:ln>
                <a:solidFill>
                  <a:srgbClr val="000000"/>
                </a:solidFill>
                <a:effectLst/>
                <a:latin typeface="Times New Roman" pitchFamily="18" charset="0"/>
                <a:ea typeface="Calibri" pitchFamily="34" charset="0"/>
                <a:cs typeface="B Nazanin" pitchFamily="2" charset="-78"/>
              </a:rPr>
              <a:t> و </a:t>
            </a:r>
            <a:r>
              <a:rPr kumimoji="0" lang="en-US" sz="1400" b="1" i="1" u="none" strike="noStrike" cap="none" normalizeH="0" baseline="0" dirty="0">
                <a:ln>
                  <a:noFill/>
                </a:ln>
                <a:solidFill>
                  <a:srgbClr val="000000"/>
                </a:solidFill>
                <a:effectLst/>
                <a:latin typeface="Times New Roman" pitchFamily="18" charset="0"/>
                <a:ea typeface="Calibri" pitchFamily="34" charset="0"/>
                <a:cs typeface="B Nazanin" panose="00000400000000000000" pitchFamily="2" charset="-78"/>
              </a:rPr>
              <a:t>LLE</a:t>
            </a:r>
            <a:r>
              <a:rPr kumimoji="0" lang="fa-IR" sz="1400" b="1" i="0" u="none" strike="noStrike" cap="none" normalizeH="0" baseline="0" dirty="0">
                <a:ln>
                  <a:noFill/>
                </a:ln>
                <a:solidFill>
                  <a:srgbClr val="000000"/>
                </a:solidFill>
                <a:effectLst/>
                <a:latin typeface="Times New Roman" pitchFamily="18" charset="0"/>
                <a:ea typeface="Calibri" pitchFamily="34" charset="0"/>
                <a:cs typeface="B Nazanin" pitchFamily="2" charset="-78"/>
              </a:rPr>
              <a:t> نیاز باشد از معادله حالت </a:t>
            </a:r>
            <a:r>
              <a:rPr kumimoji="0" lang="en-US" sz="1400" b="1" i="0" u="none" strike="noStrike" cap="none" normalizeH="0" baseline="0" dirty="0">
                <a:ln>
                  <a:noFill/>
                </a:ln>
                <a:solidFill>
                  <a:srgbClr val="000000"/>
                </a:solidFill>
                <a:effectLst/>
                <a:latin typeface="Times New Roman" pitchFamily="18" charset="0"/>
                <a:ea typeface="Calibri" pitchFamily="34" charset="0"/>
                <a:cs typeface="B Nazanin" panose="00000400000000000000" pitchFamily="2" charset="-78"/>
              </a:rPr>
              <a:t>NRTL</a:t>
            </a:r>
            <a:r>
              <a:rPr kumimoji="0" lang="fa-IR" sz="1400" b="1" i="0" u="none" strike="noStrike" cap="none" normalizeH="0" baseline="0" dirty="0">
                <a:ln>
                  <a:noFill/>
                </a:ln>
                <a:solidFill>
                  <a:srgbClr val="000000"/>
                </a:solidFill>
                <a:effectLst/>
                <a:latin typeface="Times New Roman" pitchFamily="18" charset="0"/>
                <a:ea typeface="Calibri" pitchFamily="34" charset="0"/>
                <a:cs typeface="B Nazanin" pitchFamily="2" charset="-78"/>
              </a:rPr>
              <a:t> می توان استفاده کرد. از طرفی معادلات حالت </a:t>
            </a:r>
            <a:r>
              <a:rPr kumimoji="0" lang="en-US" sz="1400" b="1" i="0" u="none" strike="noStrike" cap="none" normalizeH="0" baseline="0" dirty="0">
                <a:ln>
                  <a:noFill/>
                </a:ln>
                <a:solidFill>
                  <a:srgbClr val="000000"/>
                </a:solidFill>
                <a:effectLst/>
                <a:latin typeface="Times New Roman" pitchFamily="18" charset="0"/>
                <a:ea typeface="Calibri" pitchFamily="34" charset="0"/>
                <a:cs typeface="B Nazanin" panose="00000400000000000000" pitchFamily="2" charset="-78"/>
              </a:rPr>
              <a:t>UNIQUAC</a:t>
            </a:r>
            <a:r>
              <a:rPr kumimoji="0" lang="fa-IR" sz="1400" b="1" i="0" u="none" strike="noStrike" cap="none" normalizeH="0" baseline="0" dirty="0">
                <a:ln>
                  <a:noFill/>
                </a:ln>
                <a:solidFill>
                  <a:srgbClr val="000000"/>
                </a:solidFill>
                <a:effectLst/>
                <a:latin typeface="Times New Roman" pitchFamily="18" charset="0"/>
                <a:ea typeface="Calibri" pitchFamily="34" charset="0"/>
                <a:cs typeface="B Nazanin" pitchFamily="2" charset="-78"/>
              </a:rPr>
              <a:t> مشابه معادله حالت </a:t>
            </a:r>
            <a:r>
              <a:rPr kumimoji="0" lang="en-US" sz="1400" b="1" i="0" u="none" strike="noStrike" cap="none" normalizeH="0" baseline="0" dirty="0">
                <a:ln>
                  <a:noFill/>
                </a:ln>
                <a:solidFill>
                  <a:srgbClr val="000000"/>
                </a:solidFill>
                <a:effectLst/>
                <a:latin typeface="Times New Roman" pitchFamily="18" charset="0"/>
                <a:ea typeface="Calibri" pitchFamily="34" charset="0"/>
                <a:cs typeface="B Nazanin" panose="00000400000000000000" pitchFamily="2" charset="-78"/>
              </a:rPr>
              <a:t>NRTL</a:t>
            </a:r>
            <a:r>
              <a:rPr kumimoji="0" lang="fa-IR" sz="1400" b="1" i="0" u="none" strike="noStrike" cap="none" normalizeH="0" baseline="0" dirty="0">
                <a:ln>
                  <a:noFill/>
                </a:ln>
                <a:solidFill>
                  <a:srgbClr val="000000"/>
                </a:solidFill>
                <a:effectLst/>
                <a:latin typeface="Times New Roman" pitchFamily="18" charset="0"/>
                <a:ea typeface="Calibri" pitchFamily="34" charset="0"/>
                <a:cs typeface="B Nazanin" pitchFamily="2" charset="-78"/>
              </a:rPr>
              <a:t> است و تنها در معادله حالت </a:t>
            </a:r>
            <a:r>
              <a:rPr kumimoji="0" lang="en-US" sz="1400" b="1" i="0" u="none" strike="noStrike" cap="none" normalizeH="0" baseline="0" dirty="0">
                <a:ln>
                  <a:noFill/>
                </a:ln>
                <a:solidFill>
                  <a:srgbClr val="000000"/>
                </a:solidFill>
                <a:effectLst/>
                <a:latin typeface="Times New Roman" pitchFamily="18" charset="0"/>
                <a:ea typeface="Calibri" pitchFamily="34" charset="0"/>
                <a:cs typeface="B Nazanin" panose="00000400000000000000" pitchFamily="2" charset="-78"/>
              </a:rPr>
              <a:t>UNIQUAC</a:t>
            </a:r>
            <a:r>
              <a:rPr kumimoji="0" lang="fa-IR" sz="1400" b="1" i="0" u="none" strike="noStrike" cap="none" normalizeH="0" baseline="0" dirty="0">
                <a:ln>
                  <a:noFill/>
                </a:ln>
                <a:solidFill>
                  <a:srgbClr val="000000"/>
                </a:solidFill>
                <a:effectLst/>
                <a:latin typeface="Times New Roman" pitchFamily="18" charset="0"/>
                <a:ea typeface="Calibri" pitchFamily="34" charset="0"/>
                <a:cs typeface="B Nazanin" pitchFamily="2" charset="-78"/>
              </a:rPr>
              <a:t> از روش‌های آماری پیچیده برای محاسبات استفاده می‌شود. </a:t>
            </a:r>
            <a:endParaRPr kumimoji="0" lang="en-US" sz="1400" b="1" i="0" u="none" strike="noStrike" cap="none" normalizeH="0" baseline="0" dirty="0">
              <a:ln>
                <a:noFill/>
              </a:ln>
              <a:solidFill>
                <a:schemeClr val="tx1"/>
              </a:solidFill>
              <a:effectLst/>
              <a:latin typeface="Arial" pitchFamily="34" charset="0"/>
              <a:cs typeface="B Nazanin" panose="00000400000000000000" pitchFamily="2" charset="-78"/>
            </a:endParaRPr>
          </a:p>
          <a:p>
            <a:pPr marL="0" marR="0" lvl="0" indent="0" algn="just" defTabSz="914400" rtl="1" eaLnBrk="0" fontAlgn="base" latinLnBrk="0" hangingPunct="0">
              <a:lnSpc>
                <a:spcPct val="100000"/>
              </a:lnSpc>
              <a:spcBef>
                <a:spcPct val="0"/>
              </a:spcBef>
              <a:spcAft>
                <a:spcPct val="0"/>
              </a:spcAft>
              <a:buClrTx/>
              <a:buSzTx/>
              <a:buFontTx/>
              <a:buNone/>
              <a:tabLst/>
            </a:pPr>
            <a:r>
              <a:rPr kumimoji="0" lang="fa-IR" sz="1400" b="1" i="0" u="none" strike="noStrike" cap="none" normalizeH="0" baseline="0" dirty="0">
                <a:ln>
                  <a:noFill/>
                </a:ln>
                <a:solidFill>
                  <a:srgbClr val="000000"/>
                </a:solidFill>
                <a:effectLst/>
                <a:latin typeface="Times New Roman" pitchFamily="18" charset="0"/>
                <a:ea typeface="Calibri" pitchFamily="34" charset="0"/>
                <a:cs typeface="B Nazanin" pitchFamily="2" charset="-78"/>
              </a:rPr>
              <a:t>بنابراین روش</a:t>
            </a:r>
            <a:r>
              <a:rPr kumimoji="0" lang="fa-IR" sz="1400" b="1" i="1" u="none" strike="noStrike" cap="none" normalizeH="0" baseline="0" dirty="0">
                <a:ln>
                  <a:noFill/>
                </a:ln>
                <a:solidFill>
                  <a:srgbClr val="000000"/>
                </a:solidFill>
                <a:effectLst/>
                <a:latin typeface="Times New Roman" pitchFamily="18" charset="0"/>
                <a:ea typeface="Calibri" pitchFamily="34" charset="0"/>
                <a:cs typeface="B Nazanin" pitchFamily="2" charset="-78"/>
              </a:rPr>
              <a:t> </a:t>
            </a:r>
            <a:r>
              <a:rPr kumimoji="0" lang="en-US" sz="1400" b="1" i="0" u="none" strike="noStrike" cap="none" normalizeH="0" baseline="0" dirty="0">
                <a:ln>
                  <a:noFill/>
                </a:ln>
                <a:solidFill>
                  <a:srgbClr val="000000"/>
                </a:solidFill>
                <a:effectLst/>
                <a:latin typeface="Times New Roman" pitchFamily="18" charset="0"/>
                <a:ea typeface="Calibri" pitchFamily="34" charset="0"/>
                <a:cs typeface="B Nazanin" panose="00000400000000000000" pitchFamily="2" charset="-78"/>
              </a:rPr>
              <a:t>UNIQUAC</a:t>
            </a:r>
            <a:r>
              <a:rPr kumimoji="0" lang="en-US" sz="1400" b="1" i="1" u="none" strike="noStrike" cap="none" normalizeH="0" baseline="0" dirty="0">
                <a:ln>
                  <a:noFill/>
                </a:ln>
                <a:solidFill>
                  <a:srgbClr val="000000"/>
                </a:solidFill>
                <a:effectLst/>
                <a:latin typeface="Times New Roman" pitchFamily="18" charset="0"/>
                <a:ea typeface="Calibri" pitchFamily="34" charset="0"/>
                <a:cs typeface="B Nazanin" pitchFamily="2" charset="-78"/>
              </a:rPr>
              <a:t> </a:t>
            </a:r>
            <a:r>
              <a:rPr kumimoji="0" lang="fa-IR" sz="1400" b="1" i="0" u="none" strike="noStrike" cap="none" normalizeH="0" baseline="0" dirty="0">
                <a:ln>
                  <a:noFill/>
                </a:ln>
                <a:solidFill>
                  <a:srgbClr val="000000"/>
                </a:solidFill>
                <a:effectLst/>
                <a:latin typeface="Times New Roman" pitchFamily="18" charset="0"/>
                <a:ea typeface="Calibri" pitchFamily="34" charset="0"/>
                <a:cs typeface="B Nazanin" pitchFamily="2" charset="-78"/>
              </a:rPr>
              <a:t>را انتخاب مینماییم.</a:t>
            </a:r>
            <a:r>
              <a:rPr kumimoji="0" lang="fa-IR" sz="1400" b="1" i="0" u="none" strike="noStrike" cap="none" normalizeH="0" baseline="0" dirty="0">
                <a:ln>
                  <a:noFill/>
                </a:ln>
                <a:solidFill>
                  <a:schemeClr val="tx1"/>
                </a:solidFill>
                <a:effectLst/>
                <a:latin typeface="Times New Roman" pitchFamily="18" charset="0"/>
                <a:ea typeface="Calibri" pitchFamily="34" charset="0"/>
                <a:cs typeface="B Nazanin" pitchFamily="2" charset="-78"/>
              </a:rPr>
              <a:t> </a:t>
            </a:r>
            <a:endParaRPr kumimoji="0" lang="fa-IR" sz="1400" b="1" i="0" u="none" strike="noStrike" cap="none" normalizeH="0" baseline="0" dirty="0">
              <a:ln>
                <a:noFill/>
              </a:ln>
              <a:solidFill>
                <a:schemeClr val="tx1"/>
              </a:solidFill>
              <a:effectLst/>
              <a:latin typeface="Arial" pitchFamily="34" charset="0"/>
              <a:cs typeface="B Nazanin" panose="00000400000000000000" pitchFamily="2" charset="-78"/>
            </a:endParaRPr>
          </a:p>
        </p:txBody>
      </p:sp>
    </p:spTree>
    <p:extLst>
      <p:ext uri="{BB962C8B-B14F-4D97-AF65-F5344CB8AC3E}">
        <p14:creationId xmlns:p14="http://schemas.microsoft.com/office/powerpoint/2010/main" val="10926084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a:stretch>
            <a:fillRect/>
          </a:stretch>
        </p:blipFill>
        <p:spPr>
          <a:xfrm>
            <a:off x="533400" y="609600"/>
            <a:ext cx="8001000" cy="4953000"/>
          </a:xfrm>
          <a:prstGeom prst="rect">
            <a:avLst/>
          </a:prstGeom>
        </p:spPr>
      </p:pic>
    </p:spTree>
    <p:extLst>
      <p:ext uri="{BB962C8B-B14F-4D97-AF65-F5344CB8AC3E}">
        <p14:creationId xmlns:p14="http://schemas.microsoft.com/office/powerpoint/2010/main" val="218122443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a:stretch>
            <a:fillRect/>
          </a:stretch>
        </p:blipFill>
        <p:spPr>
          <a:xfrm>
            <a:off x="228600" y="838200"/>
            <a:ext cx="8610600" cy="3810000"/>
          </a:xfrm>
          <a:prstGeom prst="rect">
            <a:avLst/>
          </a:prstGeom>
        </p:spPr>
      </p:pic>
    </p:spTree>
    <p:extLst>
      <p:ext uri="{BB962C8B-B14F-4D97-AF65-F5344CB8AC3E}">
        <p14:creationId xmlns:p14="http://schemas.microsoft.com/office/powerpoint/2010/main" val="8275207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a:stretch>
            <a:fillRect/>
          </a:stretch>
        </p:blipFill>
        <p:spPr>
          <a:xfrm>
            <a:off x="685800" y="838200"/>
            <a:ext cx="7543800" cy="4343400"/>
          </a:xfrm>
          <a:prstGeom prst="rect">
            <a:avLst/>
          </a:prstGeom>
        </p:spPr>
      </p:pic>
    </p:spTree>
    <p:extLst>
      <p:ext uri="{BB962C8B-B14F-4D97-AF65-F5344CB8AC3E}">
        <p14:creationId xmlns:p14="http://schemas.microsoft.com/office/powerpoint/2010/main" val="66002012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a:stretch>
            <a:fillRect/>
          </a:stretch>
        </p:blipFill>
        <p:spPr>
          <a:xfrm>
            <a:off x="533400" y="685800"/>
            <a:ext cx="7924800" cy="4876800"/>
          </a:xfrm>
          <a:prstGeom prst="rect">
            <a:avLst/>
          </a:prstGeom>
        </p:spPr>
      </p:pic>
    </p:spTree>
    <p:extLst>
      <p:ext uri="{BB962C8B-B14F-4D97-AF65-F5344CB8AC3E}">
        <p14:creationId xmlns:p14="http://schemas.microsoft.com/office/powerpoint/2010/main" val="283813613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a:stretch>
            <a:fillRect/>
          </a:stretch>
        </p:blipFill>
        <p:spPr>
          <a:xfrm>
            <a:off x="381000" y="762000"/>
            <a:ext cx="8077200" cy="4953000"/>
          </a:xfrm>
          <a:prstGeom prst="rect">
            <a:avLst/>
          </a:prstGeom>
        </p:spPr>
      </p:pic>
    </p:spTree>
    <p:extLst>
      <p:ext uri="{BB962C8B-B14F-4D97-AF65-F5344CB8AC3E}">
        <p14:creationId xmlns:p14="http://schemas.microsoft.com/office/powerpoint/2010/main" val="285795446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a:stretch>
            <a:fillRect/>
          </a:stretch>
        </p:blipFill>
        <p:spPr>
          <a:xfrm>
            <a:off x="457200" y="609600"/>
            <a:ext cx="8229600" cy="4800600"/>
          </a:xfrm>
          <a:prstGeom prst="rect">
            <a:avLst/>
          </a:prstGeom>
        </p:spPr>
      </p:pic>
    </p:spTree>
    <p:extLst>
      <p:ext uri="{BB962C8B-B14F-4D97-AF65-F5344CB8AC3E}">
        <p14:creationId xmlns:p14="http://schemas.microsoft.com/office/powerpoint/2010/main" val="370922018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fa-IR" sz="3600" dirty="0">
                <a:cs typeface="B Nazanin" panose="00000400000000000000" pitchFamily="2" charset="-78"/>
              </a:rPr>
              <a:t>منابع</a:t>
            </a:r>
          </a:p>
        </p:txBody>
      </p:sp>
      <p:sp>
        <p:nvSpPr>
          <p:cNvPr id="3" name="Content Placeholder 2"/>
          <p:cNvSpPr>
            <a:spLocks noGrp="1"/>
          </p:cNvSpPr>
          <p:nvPr>
            <p:ph idx="1"/>
          </p:nvPr>
        </p:nvSpPr>
        <p:spPr>
          <a:xfrm>
            <a:off x="1" y="2160590"/>
            <a:ext cx="8001000" cy="3880773"/>
          </a:xfrm>
        </p:spPr>
        <p:txBody>
          <a:bodyPr/>
          <a:lstStyle/>
          <a:p>
            <a:pPr marL="406400" marR="0" indent="-406400" algn="l" rtl="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Calibri" panose="020F0502020204030204" pitchFamily="34" charset="0"/>
              </a:rPr>
              <a:t>[</a:t>
            </a:r>
            <a:r>
              <a:rPr lang="en-US" sz="1800" dirty="0">
                <a:effectLst/>
                <a:latin typeface="Times New Roman" panose="02020603050405020304" pitchFamily="18" charset="0"/>
                <a:ea typeface="Calibri" panose="020F0502020204030204" pitchFamily="34" charset="0"/>
                <a:cs typeface="Arial" panose="020B0604020202020204" pitchFamily="34" charset="0"/>
              </a:rPr>
              <a:t>1]	S. Moreno and M. Eduardo, “NATIONAL UNIVERSITY OF ENGINEERING Professional School of Chemical Engineering PI 525 A Design of an acetone production plant via catalytic dehydrogenation of isopropyl alcohol,” pp. 3–5, 2017.</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406400" marR="0" indent="-406400" algn="l" rtl="0">
              <a:lnSpc>
                <a:spcPct val="107000"/>
              </a:lnSpc>
              <a:spcBef>
                <a:spcPts val="0"/>
              </a:spcBef>
              <a:spcAft>
                <a:spcPts val="800"/>
              </a:spcAft>
            </a:pPr>
            <a:r>
              <a:rPr lang="en-US" sz="1800" dirty="0">
                <a:effectLst/>
                <a:latin typeface="Times New Roman" panose="02020603050405020304" pitchFamily="18" charset="0"/>
                <a:ea typeface="Calibri" panose="020F0502020204030204" pitchFamily="34" charset="0"/>
                <a:cs typeface="Arial" panose="020B0604020202020204" pitchFamily="34" charset="0"/>
              </a:rPr>
              <a:t>[2]	W. L. Luyben, “Design and Control of the Acetone Process via Dehydrogenation of 2-Propanol,” </a:t>
            </a:r>
            <a:r>
              <a:rPr lang="en-US" sz="1800" i="1" dirty="0">
                <a:effectLst/>
                <a:latin typeface="Times New Roman" panose="02020603050405020304" pitchFamily="18" charset="0"/>
                <a:ea typeface="Calibri" panose="020F0502020204030204" pitchFamily="34" charset="0"/>
                <a:cs typeface="Arial" panose="020B0604020202020204" pitchFamily="34" charset="0"/>
              </a:rPr>
              <a:t>Ind. Eng. Chem. Res.</a:t>
            </a:r>
            <a:r>
              <a:rPr lang="en-US" sz="1800" dirty="0">
                <a:effectLst/>
                <a:latin typeface="Times New Roman" panose="02020603050405020304" pitchFamily="18" charset="0"/>
                <a:ea typeface="Calibri" panose="020F0502020204030204" pitchFamily="34" charset="0"/>
                <a:cs typeface="Arial" panose="020B0604020202020204" pitchFamily="34" charset="0"/>
              </a:rPr>
              <a:t>, vol. 50, no. 3, pp. 1206–1218, Feb. 2010, doi: 10.1021/IE901923A.</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endParaRPr lang="fa-IR" dirty="0"/>
          </a:p>
        </p:txBody>
      </p:sp>
    </p:spTree>
    <p:extLst>
      <p:ext uri="{BB962C8B-B14F-4D97-AF65-F5344CB8AC3E}">
        <p14:creationId xmlns:p14="http://schemas.microsoft.com/office/powerpoint/2010/main" val="396285026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FCF9169-6658-4ADB-A5DB-714056834DCD}"/>
              </a:ext>
            </a:extLst>
          </p:cNvPr>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t="3404"/>
          <a:stretch/>
        </p:blipFill>
        <p:spPr>
          <a:xfrm>
            <a:off x="762000" y="1981200"/>
            <a:ext cx="9532291" cy="2162605"/>
          </a:xfrm>
        </p:spPr>
      </p:pic>
    </p:spTree>
    <p:extLst>
      <p:ext uri="{BB962C8B-B14F-4D97-AF65-F5344CB8AC3E}">
        <p14:creationId xmlns:p14="http://schemas.microsoft.com/office/powerpoint/2010/main" val="32726395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ChangeArrowheads="1"/>
          </p:cNvSpPr>
          <p:nvPr/>
        </p:nvSpPr>
        <p:spPr bwMode="auto">
          <a:xfrm>
            <a:off x="0" y="700049"/>
            <a:ext cx="1589089" cy="7335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101568" numCol="1" anchor="ctr" anchorCtr="0" compatLnSpc="1">
            <a:prstTxWarp prst="textNoShape">
              <a:avLst/>
            </a:prstTxWarp>
            <a:spAutoFit/>
          </a:bodyPr>
          <a:lstStyle/>
          <a:p>
            <a:pPr marL="0" marR="0" lvl="0" indent="0" algn="l" defTabSz="914400" rtl="1"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bmk="_Toc94462066">
                <a:ln>
                  <a:noFill/>
                </a:ln>
                <a:solidFill>
                  <a:srgbClr val="4472C4"/>
                </a:solidFill>
                <a:effectLst/>
                <a:latin typeface="Times New Roman" pitchFamily="18" charset="0"/>
                <a:cs typeface="B Nazanin" pitchFamily="2" charset="-78"/>
              </a:rPr>
              <a:t>Feed stream</a:t>
            </a:r>
            <a:endParaRPr kumimoji="0" lang="en-US" sz="2000" b="1" i="0" u="none" strike="noStrike" cap="none" normalizeH="0" baseline="0" dirty="0">
              <a:ln>
                <a:noFill/>
              </a:ln>
              <a:solidFill>
                <a:srgbClr val="4472C4"/>
              </a:solidFill>
              <a:effectLst/>
              <a:latin typeface="Times New Roman" pitchFamily="18" charset="0"/>
              <a:cs typeface="B Nazanin" pitchFamily="2" charset="-78"/>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pic>
        <p:nvPicPr>
          <p:cNvPr id="2049" name="Picture 130"/>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8600" y="1752600"/>
            <a:ext cx="8405632" cy="441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7678801"/>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docProps/app.xml><?xml version="1.0" encoding="utf-8"?>
<Properties xmlns="http://schemas.openxmlformats.org/officeDocument/2006/extended-properties" xmlns:vt="http://schemas.openxmlformats.org/officeDocument/2006/docPropsVTypes">
  <Template>Retrospect</Template>
  <TotalTime>240</TotalTime>
  <Words>834</Words>
  <Application>Microsoft Office PowerPoint</Application>
  <PresentationFormat>On-screen Show (4:3)</PresentationFormat>
  <Paragraphs>68</Paragraphs>
  <Slides>87</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87</vt:i4>
      </vt:variant>
    </vt:vector>
  </HeadingPairs>
  <TitlesOfParts>
    <vt:vector size="95" baseType="lpstr">
      <vt:lpstr>Arial</vt:lpstr>
      <vt:lpstr>B Nazanin</vt:lpstr>
      <vt:lpstr>Calibri</vt:lpstr>
      <vt:lpstr>Times New Roman</vt:lpstr>
      <vt:lpstr>Trebuchet MS</vt:lpstr>
      <vt:lpstr>Vivaldi</vt:lpstr>
      <vt:lpstr>Wingdings 3</vt:lpstr>
      <vt:lpstr>Facet</vt:lpstr>
      <vt:lpstr>PowerPoint Presentation</vt:lpstr>
      <vt:lpstr>PowerPoint Presentation</vt:lpstr>
      <vt:lpstr>PowerPoint Presentation</vt:lpstr>
      <vt:lpstr>اهداف در حل مسئله: </vt:lpstr>
      <vt:lpstr>PowerPoint Presentation</vt:lpstr>
      <vt:lpstr>مقایسه نتایج</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طرح مسئله بهینه سازی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منابع</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zagros system</dc:creator>
  <cp:lastModifiedBy>Amirmasoud Abdi</cp:lastModifiedBy>
  <cp:revision>18</cp:revision>
  <dcterms:created xsi:type="dcterms:W3CDTF">2006-08-16T00:00:00Z</dcterms:created>
  <dcterms:modified xsi:type="dcterms:W3CDTF">2022-01-31T08:54:50Z</dcterms:modified>
</cp:coreProperties>
</file>